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03" r:id="rId5"/>
    <p:sldId id="320" r:id="rId6"/>
    <p:sldId id="302" r:id="rId7"/>
    <p:sldId id="306" r:id="rId8"/>
    <p:sldId id="325" r:id="rId9"/>
    <p:sldId id="308" r:id="rId10"/>
    <p:sldId id="319" r:id="rId11"/>
    <p:sldId id="315" r:id="rId12"/>
    <p:sldId id="321" r:id="rId13"/>
    <p:sldId id="317" r:id="rId14"/>
    <p:sldId id="324" r:id="rId15"/>
    <p:sldId id="316" r:id="rId16"/>
    <p:sldId id="318" r:id="rId17"/>
    <p:sldId id="294" r:id="rId18"/>
    <p:sldId id="314" r:id="rId19"/>
    <p:sldId id="295" r:id="rId20"/>
    <p:sldId id="313" r:id="rId21"/>
    <p:sldId id="312"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0"/>
  </p:normalViewPr>
  <p:slideViewPr>
    <p:cSldViewPr snapToGrid="0">
      <p:cViewPr varScale="1">
        <p:scale>
          <a:sx n="112" d="100"/>
          <a:sy n="112" d="100"/>
        </p:scale>
        <p:origin x="6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C1242D-D54C-4903-9C73-AA6093FDF407}" type="datetimeFigureOut">
              <a:rPr lang="en-US" smtClean="0"/>
              <a:t>7/16/20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8AEBE7D-5908-4399-9915-B758C554D3C4}" type="slidenum">
              <a:rPr lang="en-US" smtClean="0"/>
              <a:t>‹#›</a:t>
            </a:fld>
            <a:endParaRPr lang="en-US"/>
          </a:p>
        </p:txBody>
      </p:sp>
    </p:spTree>
    <p:extLst>
      <p:ext uri="{BB962C8B-B14F-4D97-AF65-F5344CB8AC3E}">
        <p14:creationId xmlns:p14="http://schemas.microsoft.com/office/powerpoint/2010/main" val="558489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664F1F-1C09-4705-91E3-CE0ACFF916B5}" type="datetimeFigureOut">
              <a:rPr lang="en-US" smtClean="0"/>
              <a:t>7/16/20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C46401-B6B2-49F7-8D17-22270B46C3A6}" type="slidenum">
              <a:rPr lang="en-US" smtClean="0"/>
              <a:t>‹#›</a:t>
            </a:fld>
            <a:endParaRPr lang="en-US"/>
          </a:p>
        </p:txBody>
      </p:sp>
    </p:spTree>
    <p:extLst>
      <p:ext uri="{BB962C8B-B14F-4D97-AF65-F5344CB8AC3E}">
        <p14:creationId xmlns:p14="http://schemas.microsoft.com/office/powerpoint/2010/main" val="412911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CBA6C5-2778-4F86-8AAF-CE796AC754C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275635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BA6C5-2778-4F86-8AAF-CE796AC754C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237846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BA6C5-2778-4F86-8AAF-CE796AC754C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92663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CBA6C5-2778-4F86-8AAF-CE796AC754C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389075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CBA6C5-2778-4F86-8AAF-CE796AC754CB}" type="datetimeFigureOut">
              <a:rPr lang="en-US" smtClean="0"/>
              <a:t>7/16/20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154784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CBA6C5-2778-4F86-8AAF-CE796AC754CB}"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267739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CBA6C5-2778-4F86-8AAF-CE796AC754CB}" type="datetimeFigureOut">
              <a:rPr lang="en-US" smtClean="0"/>
              <a:t>7/16/20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16295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CBA6C5-2778-4F86-8AAF-CE796AC754CB}" type="datetimeFigureOut">
              <a:rPr lang="en-US" smtClean="0"/>
              <a:t>7/16/20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96717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BA6C5-2778-4F86-8AAF-CE796AC754CB}" type="datetimeFigureOut">
              <a:rPr lang="en-US" smtClean="0"/>
              <a:t>7/16/20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56677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CBA6C5-2778-4F86-8AAF-CE796AC754CB}"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385947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CBA6C5-2778-4F86-8AAF-CE796AC754CB}"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9E7AE-8B6C-46FC-ABB7-26AEF810BA09}" type="slidenum">
              <a:rPr lang="en-US" smtClean="0"/>
              <a:t>‹#›</a:t>
            </a:fld>
            <a:endParaRPr lang="en-US"/>
          </a:p>
        </p:txBody>
      </p:sp>
    </p:spTree>
    <p:extLst>
      <p:ext uri="{BB962C8B-B14F-4D97-AF65-F5344CB8AC3E}">
        <p14:creationId xmlns:p14="http://schemas.microsoft.com/office/powerpoint/2010/main" val="4784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BA6C5-2778-4F86-8AAF-CE796AC754CB}" type="datetimeFigureOut">
              <a:rPr lang="en-US" smtClean="0"/>
              <a:t>7/16/20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9E7AE-8B6C-46FC-ABB7-26AEF810BA09}" type="slidenum">
              <a:rPr lang="en-US" smtClean="0"/>
              <a:t>‹#›</a:t>
            </a:fld>
            <a:endParaRPr lang="en-US"/>
          </a:p>
        </p:txBody>
      </p:sp>
    </p:spTree>
    <p:extLst>
      <p:ext uri="{BB962C8B-B14F-4D97-AF65-F5344CB8AC3E}">
        <p14:creationId xmlns:p14="http://schemas.microsoft.com/office/powerpoint/2010/main" val="2477323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universdemaclasse.blogspot.com/2012/01/petites-astuces-pour-une-classe-sereine.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niversdemaclasse.blogspot.com/2012/01/petites-astuces-pour-une-classe-sereine.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niversdemaclasse.blogspot.com/2012/01/petites-astuces-pour-une-classe-sereine.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universdemaclasse.blogspot.com/2012/01/petites-astuces-pour-une-classe-sereine.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ixel-slinger.deviantart.com/art/Elementary-School-Supplies-358344655"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roundreport.com/7-reasons-online-course/"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heconversation.com/why-schools-should-provide-one-laptop-per-child-58696"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heconversation.com/why-schools-should-provide-one-laptop-per-child-58696"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85934826@N00/847831024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hyperlink" Target="https://chaoticsoulzzz.wordpress.com/2012/09/16/3-things-i-am-planning-to-do-next-year/"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universdemaclasse.blogspot.com/2012/01/petites-astuces-pour-une-classe-sereine.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niversdemaclasse.blogspot.com/2012/01/petites-astuces-pour-une-classe-sereine.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eabody logo_finala">
            <a:extLst>
              <a:ext uri="{FF2B5EF4-FFF2-40B4-BE49-F238E27FC236}">
                <a16:creationId xmlns:a16="http://schemas.microsoft.com/office/drawing/2014/main" id="{8EB7429C-F25F-104F-952F-F3ED0FBEA306}"/>
              </a:ext>
            </a:extLst>
          </p:cNvPr>
          <p:cNvPicPr/>
          <p:nvPr/>
        </p:nvPicPr>
        <p:blipFill rotWithShape="1">
          <a:blip r:embed="rId2" cstate="print"/>
          <a:srcRect t="16211" b="10260"/>
          <a:stretch/>
        </p:blipFill>
        <p:spPr bwMode="auto">
          <a:xfrm>
            <a:off x="-654130" y="-2008"/>
            <a:ext cx="12191980" cy="6857990"/>
          </a:xfrm>
          <a:prstGeom prst="rect">
            <a:avLst/>
          </a:prstGeom>
          <a:noFill/>
        </p:spPr>
      </p:pic>
      <p:sp>
        <p:nvSpPr>
          <p:cNvPr id="25" name="Freeform: Shape 1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6935550" y="1045502"/>
            <a:ext cx="3722350" cy="2754086"/>
          </a:xfrm>
        </p:spPr>
        <p:txBody>
          <a:bodyPr anchor="t">
            <a:normAutofit fontScale="55000" lnSpcReduction="20000"/>
          </a:bodyPr>
          <a:lstStyle/>
          <a:p>
            <a:pPr marL="0" indent="0">
              <a:buNone/>
            </a:pPr>
            <a:endParaRPr lang="en-US" sz="1800" dirty="0"/>
          </a:p>
          <a:p>
            <a:pPr marL="0" indent="0">
              <a:buNone/>
            </a:pPr>
            <a:r>
              <a:rPr lang="en-US" sz="8000" b="1" i="1" dirty="0">
                <a:solidFill>
                  <a:srgbClr val="00B0F0"/>
                </a:solidFill>
              </a:rPr>
              <a:t>WELCOME!!!</a:t>
            </a:r>
          </a:p>
          <a:p>
            <a:pPr marL="0" indent="0">
              <a:buNone/>
            </a:pPr>
            <a:r>
              <a:rPr lang="en-US" sz="8000" b="1" i="1" dirty="0">
                <a:solidFill>
                  <a:srgbClr val="00B0F0"/>
                </a:solidFill>
              </a:rPr>
              <a:t> </a:t>
            </a:r>
          </a:p>
          <a:p>
            <a:pPr marL="0" indent="0">
              <a:buNone/>
            </a:pPr>
            <a:r>
              <a:rPr lang="en-US" sz="8000" b="1" i="1" dirty="0">
                <a:solidFill>
                  <a:srgbClr val="00B0F0"/>
                </a:solidFill>
              </a:rPr>
              <a:t>TOWN HALL MEETING</a:t>
            </a:r>
            <a:endParaRPr lang="en-US" sz="1800" dirty="0"/>
          </a:p>
        </p:txBody>
      </p:sp>
    </p:spTree>
    <p:extLst>
      <p:ext uri="{BB962C8B-B14F-4D97-AF65-F5344CB8AC3E}">
        <p14:creationId xmlns:p14="http://schemas.microsoft.com/office/powerpoint/2010/main" val="2836301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6289158" y="803325"/>
            <a:ext cx="5259707" cy="1325563"/>
          </a:xfrm>
        </p:spPr>
        <p:txBody>
          <a:bodyPr>
            <a:normAutofit/>
          </a:bodyPr>
          <a:lstStyle/>
          <a:p>
            <a:r>
              <a:rPr lang="en-US" b="1" dirty="0">
                <a:solidFill>
                  <a:srgbClr val="00B0F0"/>
                </a:solidFill>
              </a:rPr>
              <a:t>IN-SCHOOL LEARNING POSSIBLE SCHEDULES</a:t>
            </a:r>
          </a:p>
        </p:txBody>
      </p:sp>
      <p:sp>
        <p:nvSpPr>
          <p:cNvPr id="160" name="Freeform: Shape 7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2002DA21-6F79-7042-A1B5-95F49512289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44" r="2"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5514534" y="2279018"/>
            <a:ext cx="6677465" cy="4578982"/>
          </a:xfrm>
        </p:spPr>
        <p:txBody>
          <a:bodyPr anchor="t">
            <a:normAutofit lnSpcReduction="10000"/>
          </a:bodyPr>
          <a:lstStyle/>
          <a:p>
            <a:pPr marL="0" indent="0" fontAlgn="base">
              <a:buNone/>
            </a:pPr>
            <a:r>
              <a:rPr lang="en-US" sz="4200" dirty="0"/>
              <a:t>   </a:t>
            </a:r>
            <a:r>
              <a:rPr lang="en-US" sz="4200" u="sng" dirty="0">
                <a:solidFill>
                  <a:srgbClr val="FFFF00"/>
                </a:solidFill>
              </a:rPr>
              <a:t>First/Second (3 Sections)</a:t>
            </a:r>
          </a:p>
          <a:p>
            <a:pPr marL="0" indent="0" fontAlgn="base">
              <a:buNone/>
            </a:pPr>
            <a:r>
              <a:rPr lang="en-US" sz="3800" dirty="0"/>
              <a:t>Regular school day instructional schedule</a:t>
            </a:r>
          </a:p>
          <a:p>
            <a:pPr marL="742950" indent="-742950" fontAlgn="base">
              <a:buAutoNum type="arabicParenBoth"/>
            </a:pPr>
            <a:r>
              <a:rPr lang="en-US" sz="3800" dirty="0"/>
              <a:t>Teacher In-person</a:t>
            </a:r>
          </a:p>
          <a:p>
            <a:pPr marL="0" indent="0" fontAlgn="base">
              <a:buNone/>
            </a:pPr>
            <a:r>
              <a:rPr lang="en-US" sz="3800" dirty="0"/>
              <a:t>(1) Teacher Virtual</a:t>
            </a:r>
          </a:p>
          <a:p>
            <a:pPr marL="742950" indent="-742950" fontAlgn="base">
              <a:buAutoNum type="arabicParenBoth"/>
            </a:pPr>
            <a:r>
              <a:rPr lang="en-US" sz="3800" dirty="0"/>
              <a:t>Teacher In-person with a Live Stream Virtual class</a:t>
            </a:r>
            <a:br>
              <a:rPr lang="en-US" sz="3800" dirty="0"/>
            </a:br>
            <a:endParaRPr lang="en-US" sz="3800" dirty="0"/>
          </a:p>
          <a:p>
            <a:endParaRPr lang="en-US" sz="900" dirty="0"/>
          </a:p>
          <a:p>
            <a:pPr marL="0" indent="0">
              <a:buNone/>
            </a:pPr>
            <a:endParaRPr lang="en-US" sz="900" dirty="0"/>
          </a:p>
        </p:txBody>
      </p:sp>
      <p:sp>
        <p:nvSpPr>
          <p:cNvPr id="4" name="TextBox 3">
            <a:extLst>
              <a:ext uri="{FF2B5EF4-FFF2-40B4-BE49-F238E27FC236}">
                <a16:creationId xmlns:a16="http://schemas.microsoft.com/office/drawing/2014/main" id="{2B396B77-1EF3-6548-BA48-F59CBD0C90E0}"/>
              </a:ext>
            </a:extLst>
          </p:cNvPr>
          <p:cNvSpPr txBox="1"/>
          <p:nvPr/>
        </p:nvSpPr>
        <p:spPr>
          <a:xfrm>
            <a:off x="0" y="5387926"/>
            <a:ext cx="5359791" cy="1200329"/>
          </a:xfrm>
          <a:prstGeom prst="rect">
            <a:avLst/>
          </a:prstGeom>
          <a:noFill/>
        </p:spPr>
        <p:txBody>
          <a:bodyPr wrap="square" rtlCol="0">
            <a:spAutoFit/>
          </a:bodyPr>
          <a:lstStyle/>
          <a:p>
            <a:r>
              <a:rPr lang="en-US" b="1" i="1" dirty="0">
                <a:solidFill>
                  <a:srgbClr val="FFFF00"/>
                </a:solidFill>
              </a:rPr>
              <a:t>First/Second Grade Schedule will depend upon how many students are In-person/Virtual.  We may have </a:t>
            </a:r>
          </a:p>
          <a:p>
            <a:r>
              <a:rPr lang="en-US" b="1" i="1" dirty="0">
                <a:solidFill>
                  <a:srgbClr val="FFFF00"/>
                </a:solidFill>
              </a:rPr>
              <a:t>(2) Virtual teachers and (1) In-person teacher </a:t>
            </a:r>
          </a:p>
          <a:p>
            <a:r>
              <a:rPr lang="en-US" b="1" i="1" dirty="0">
                <a:solidFill>
                  <a:srgbClr val="FFFF00"/>
                </a:solidFill>
              </a:rPr>
              <a:t>(2) In-person teachers and (1) Virtual teacher</a:t>
            </a:r>
            <a:endParaRPr lang="en-US" dirty="0"/>
          </a:p>
        </p:txBody>
      </p:sp>
    </p:spTree>
    <p:extLst>
      <p:ext uri="{BB962C8B-B14F-4D97-AF65-F5344CB8AC3E}">
        <p14:creationId xmlns:p14="http://schemas.microsoft.com/office/powerpoint/2010/main" val="368637797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6289158" y="803325"/>
            <a:ext cx="5259707" cy="1325563"/>
          </a:xfrm>
        </p:spPr>
        <p:txBody>
          <a:bodyPr>
            <a:normAutofit/>
          </a:bodyPr>
          <a:lstStyle/>
          <a:p>
            <a:r>
              <a:rPr lang="en-US" b="1" dirty="0">
                <a:solidFill>
                  <a:srgbClr val="00B0F0"/>
                </a:solidFill>
              </a:rPr>
              <a:t>IN-SCHOOL LEARNING POSSIBLE SCHEDULES</a:t>
            </a:r>
          </a:p>
        </p:txBody>
      </p:sp>
      <p:sp>
        <p:nvSpPr>
          <p:cNvPr id="160" name="Freeform: Shape 7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2002DA21-6F79-7042-A1B5-95F49512289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44" r="2"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5514534" y="2279018"/>
            <a:ext cx="6677465" cy="4578982"/>
          </a:xfrm>
        </p:spPr>
        <p:txBody>
          <a:bodyPr anchor="t">
            <a:normAutofit/>
          </a:bodyPr>
          <a:lstStyle/>
          <a:p>
            <a:endParaRPr lang="en-US" sz="900" dirty="0"/>
          </a:p>
          <a:p>
            <a:pPr marL="0" indent="0">
              <a:buNone/>
            </a:pPr>
            <a:endParaRPr lang="en-US" sz="900" dirty="0"/>
          </a:p>
        </p:txBody>
      </p:sp>
      <p:sp>
        <p:nvSpPr>
          <p:cNvPr id="5" name="Rectangle 4">
            <a:extLst>
              <a:ext uri="{FF2B5EF4-FFF2-40B4-BE49-F238E27FC236}">
                <a16:creationId xmlns:a16="http://schemas.microsoft.com/office/drawing/2014/main" id="{BBB0FF97-D5C6-8B41-A050-05A43C448327}"/>
              </a:ext>
            </a:extLst>
          </p:cNvPr>
          <p:cNvSpPr/>
          <p:nvPr/>
        </p:nvSpPr>
        <p:spPr>
          <a:xfrm>
            <a:off x="6374130" y="1921630"/>
            <a:ext cx="6096000" cy="5293757"/>
          </a:xfrm>
          <a:prstGeom prst="rect">
            <a:avLst/>
          </a:prstGeom>
        </p:spPr>
        <p:txBody>
          <a:bodyPr>
            <a:spAutoFit/>
          </a:bodyPr>
          <a:lstStyle/>
          <a:p>
            <a:pPr fontAlgn="base"/>
            <a:r>
              <a:rPr lang="en-US" sz="3200" u="sng" dirty="0">
                <a:solidFill>
                  <a:srgbClr val="FFFF00"/>
                </a:solidFill>
              </a:rPr>
              <a:t>First/Second (3 Sections)</a:t>
            </a:r>
          </a:p>
          <a:p>
            <a:pPr fontAlgn="base"/>
            <a:r>
              <a:rPr lang="en-US" dirty="0"/>
              <a:t>Bell Work                                             8:00-8:15</a:t>
            </a:r>
          </a:p>
          <a:p>
            <a:pPr fontAlgn="base"/>
            <a:r>
              <a:rPr lang="en-US" dirty="0"/>
              <a:t>Morning Meeting/Restroom             8:15-8:30 </a:t>
            </a:r>
          </a:p>
          <a:p>
            <a:pPr fontAlgn="base"/>
            <a:r>
              <a:rPr lang="en-US" dirty="0"/>
              <a:t>Support                                                 8:30-9:20                                             </a:t>
            </a:r>
          </a:p>
          <a:p>
            <a:pPr fontAlgn="base"/>
            <a:r>
              <a:rPr lang="en-US" dirty="0"/>
              <a:t>Phonics/Grammar                               9:20-10:00</a:t>
            </a:r>
          </a:p>
          <a:p>
            <a:pPr fontAlgn="base"/>
            <a:r>
              <a:rPr lang="en-US" dirty="0"/>
              <a:t>Reading                                                 10:00-11:00</a:t>
            </a:r>
          </a:p>
          <a:p>
            <a:pPr fontAlgn="base"/>
            <a:r>
              <a:rPr lang="en-US" dirty="0"/>
              <a:t>Workstations                                          11:00-11:30</a:t>
            </a:r>
          </a:p>
          <a:p>
            <a:pPr fontAlgn="base"/>
            <a:r>
              <a:rPr lang="en-US" dirty="0"/>
              <a:t>Restroom                                                11:30-11:35</a:t>
            </a:r>
          </a:p>
          <a:p>
            <a:pPr fontAlgn="base"/>
            <a:r>
              <a:rPr lang="en-US" dirty="0"/>
              <a:t>Lunch                                                      11:35-12:05</a:t>
            </a:r>
          </a:p>
          <a:p>
            <a:pPr fontAlgn="base"/>
            <a:r>
              <a:rPr lang="en-US" dirty="0"/>
              <a:t>Recess                                                     12:05-12:25</a:t>
            </a:r>
          </a:p>
          <a:p>
            <a:pPr fontAlgn="base"/>
            <a:r>
              <a:rPr lang="en-US" dirty="0"/>
              <a:t>Restroom                                                12:25-12:30</a:t>
            </a:r>
          </a:p>
          <a:p>
            <a:pPr fontAlgn="base"/>
            <a:r>
              <a:rPr lang="en-US" dirty="0"/>
              <a:t>Writing                                                     12:30-1:05</a:t>
            </a:r>
          </a:p>
          <a:p>
            <a:pPr fontAlgn="base"/>
            <a:r>
              <a:rPr lang="en-US" dirty="0"/>
              <a:t>Math                                                        1:05-2:05</a:t>
            </a:r>
          </a:p>
          <a:p>
            <a:pPr fontAlgn="base"/>
            <a:r>
              <a:rPr lang="en-US" dirty="0"/>
              <a:t>Restroom                                                  2:05-2:10</a:t>
            </a:r>
          </a:p>
          <a:p>
            <a:pPr fontAlgn="base"/>
            <a:r>
              <a:rPr lang="en-US" dirty="0"/>
              <a:t>Intervention                                            2:10-2:55</a:t>
            </a:r>
          </a:p>
          <a:p>
            <a:pPr fontAlgn="base"/>
            <a:r>
              <a:rPr lang="en-US" dirty="0"/>
              <a:t>Dismissal                                                  2:55-3:15</a:t>
            </a:r>
          </a:p>
          <a:p>
            <a:pPr fontAlgn="base"/>
            <a:r>
              <a:rPr lang="en-US" dirty="0"/>
              <a:t>                                                 </a:t>
            </a:r>
            <a:br>
              <a:rPr lang="en-US" dirty="0"/>
            </a:br>
            <a:endParaRPr lang="en-US" dirty="0"/>
          </a:p>
        </p:txBody>
      </p:sp>
    </p:spTree>
    <p:extLst>
      <p:ext uri="{BB962C8B-B14F-4D97-AF65-F5344CB8AC3E}">
        <p14:creationId xmlns:p14="http://schemas.microsoft.com/office/powerpoint/2010/main" val="125037066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6289158" y="803325"/>
            <a:ext cx="5259707" cy="1325563"/>
          </a:xfrm>
        </p:spPr>
        <p:txBody>
          <a:bodyPr>
            <a:normAutofit/>
          </a:bodyPr>
          <a:lstStyle/>
          <a:p>
            <a:r>
              <a:rPr lang="en-US" b="1" dirty="0">
                <a:solidFill>
                  <a:srgbClr val="00B0F0"/>
                </a:solidFill>
              </a:rPr>
              <a:t>IN-SCHOOL LEARNING POSSIBLE SCHEDULES</a:t>
            </a:r>
          </a:p>
        </p:txBody>
      </p:sp>
      <p:sp>
        <p:nvSpPr>
          <p:cNvPr id="160" name="Freeform: Shape 7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2002DA21-6F79-7042-A1B5-95F49512289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44" r="2"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5863722" y="2128888"/>
            <a:ext cx="5502973" cy="4729112"/>
          </a:xfrm>
        </p:spPr>
        <p:txBody>
          <a:bodyPr anchor="t">
            <a:normAutofit fontScale="32500" lnSpcReduction="20000"/>
          </a:bodyPr>
          <a:lstStyle/>
          <a:p>
            <a:pPr marL="0" indent="0" fontAlgn="base">
              <a:buNone/>
            </a:pPr>
            <a:r>
              <a:rPr lang="en-US" sz="6800" dirty="0"/>
              <a:t>   </a:t>
            </a:r>
            <a:r>
              <a:rPr lang="en-US" sz="6800" u="sng" dirty="0">
                <a:solidFill>
                  <a:srgbClr val="FFFF00"/>
                </a:solidFill>
              </a:rPr>
              <a:t>3rd Grade Sample Schedule (3 Sections)</a:t>
            </a:r>
          </a:p>
          <a:p>
            <a:pPr fontAlgn="base"/>
            <a:r>
              <a:rPr lang="en-US" sz="6800" dirty="0"/>
              <a:t>Bell Work/Morning Meeting   8:00-8:25</a:t>
            </a:r>
          </a:p>
          <a:p>
            <a:pPr fontAlgn="base"/>
            <a:r>
              <a:rPr lang="en-US" sz="6800" dirty="0"/>
              <a:t>Restroom                               8:25-9:00</a:t>
            </a:r>
          </a:p>
          <a:p>
            <a:pPr fontAlgn="base"/>
            <a:r>
              <a:rPr lang="en-US" sz="6800" dirty="0"/>
              <a:t>Virtual 1st Rotation                8:30-9:40</a:t>
            </a:r>
          </a:p>
          <a:p>
            <a:pPr fontAlgn="base"/>
            <a:r>
              <a:rPr lang="en-US" sz="6800" dirty="0"/>
              <a:t>3-01 2nd Rotation                  9:40-10:50</a:t>
            </a:r>
          </a:p>
          <a:p>
            <a:pPr fontAlgn="base"/>
            <a:r>
              <a:rPr lang="en-US" sz="6800" dirty="0"/>
              <a:t>3-02 3rd Rotation                  10:50-12:00</a:t>
            </a:r>
          </a:p>
          <a:p>
            <a:pPr fontAlgn="base"/>
            <a:r>
              <a:rPr lang="en-US" sz="6800" dirty="0"/>
              <a:t>Restroom/Recess                 12:00-12:20</a:t>
            </a:r>
          </a:p>
          <a:p>
            <a:pPr fontAlgn="base"/>
            <a:r>
              <a:rPr lang="en-US" sz="6800" dirty="0"/>
              <a:t>Lunch                                    12:20-12:50</a:t>
            </a:r>
          </a:p>
          <a:p>
            <a:pPr fontAlgn="base"/>
            <a:r>
              <a:rPr lang="en-US" sz="6800" dirty="0"/>
              <a:t>Restroom                              12:50-12:55</a:t>
            </a:r>
          </a:p>
          <a:p>
            <a:pPr fontAlgn="base"/>
            <a:r>
              <a:rPr lang="en-US" sz="6800" dirty="0"/>
              <a:t>Support                                 12:55-1:45</a:t>
            </a:r>
          </a:p>
          <a:p>
            <a:pPr fontAlgn="base"/>
            <a:r>
              <a:rPr lang="en-US" sz="6800" dirty="0"/>
              <a:t>3-03 4th Rotation                  1:45-2:55</a:t>
            </a:r>
          </a:p>
          <a:p>
            <a:pPr fontAlgn="base"/>
            <a:r>
              <a:rPr lang="en-US" sz="6800" dirty="0"/>
              <a:t>Dismissal                               2:55-3:15</a:t>
            </a:r>
          </a:p>
          <a:p>
            <a:pPr marL="0" indent="0" fontAlgn="base">
              <a:buNone/>
            </a:pPr>
            <a:br>
              <a:rPr lang="en-US" sz="3800" dirty="0"/>
            </a:br>
            <a:endParaRPr lang="en-US" sz="3800" dirty="0"/>
          </a:p>
          <a:p>
            <a:endParaRPr lang="en-US" sz="900" dirty="0"/>
          </a:p>
          <a:p>
            <a:pPr marL="0" indent="0">
              <a:buNone/>
            </a:pPr>
            <a:endParaRPr lang="en-US" sz="900" dirty="0"/>
          </a:p>
        </p:txBody>
      </p:sp>
    </p:spTree>
    <p:extLst>
      <p:ext uri="{BB962C8B-B14F-4D97-AF65-F5344CB8AC3E}">
        <p14:creationId xmlns:p14="http://schemas.microsoft.com/office/powerpoint/2010/main" val="352736346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6289158" y="803325"/>
            <a:ext cx="5259707" cy="1325563"/>
          </a:xfrm>
        </p:spPr>
        <p:txBody>
          <a:bodyPr>
            <a:normAutofit/>
          </a:bodyPr>
          <a:lstStyle/>
          <a:p>
            <a:r>
              <a:rPr lang="en-US" b="1" dirty="0">
                <a:solidFill>
                  <a:srgbClr val="00B0F0"/>
                </a:solidFill>
              </a:rPr>
              <a:t>IN-SCHOOL LEARNING POSSIBLE SCHEDULES</a:t>
            </a:r>
          </a:p>
        </p:txBody>
      </p:sp>
      <p:sp>
        <p:nvSpPr>
          <p:cNvPr id="160" name="Freeform: Shape 7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2002DA21-6F79-7042-A1B5-95F49512289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44" r="2"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5514534" y="2279018"/>
            <a:ext cx="6677465" cy="4578982"/>
          </a:xfrm>
        </p:spPr>
        <p:txBody>
          <a:bodyPr anchor="t">
            <a:normAutofit fontScale="62500" lnSpcReduction="20000"/>
          </a:bodyPr>
          <a:lstStyle/>
          <a:p>
            <a:pPr marL="0" indent="0" fontAlgn="base">
              <a:buNone/>
            </a:pPr>
            <a:r>
              <a:rPr lang="en-US" sz="4200" u="sng" dirty="0">
                <a:solidFill>
                  <a:srgbClr val="FFFF00"/>
                </a:solidFill>
              </a:rPr>
              <a:t>  4th/5</a:t>
            </a:r>
            <a:r>
              <a:rPr lang="en-US" sz="4200" u="sng" baseline="30000" dirty="0">
                <a:solidFill>
                  <a:srgbClr val="FFFF00"/>
                </a:solidFill>
              </a:rPr>
              <a:t>th</a:t>
            </a:r>
            <a:r>
              <a:rPr lang="en-US" sz="4200" u="sng" dirty="0">
                <a:solidFill>
                  <a:srgbClr val="FFFF00"/>
                </a:solidFill>
              </a:rPr>
              <a:t> Grade Sample Schedule (2 Sections)</a:t>
            </a:r>
          </a:p>
          <a:p>
            <a:pPr fontAlgn="base"/>
            <a:r>
              <a:rPr lang="en-US" dirty="0"/>
              <a:t>Bell Work                     8:00-8:15</a:t>
            </a:r>
          </a:p>
          <a:p>
            <a:pPr fontAlgn="base"/>
            <a:r>
              <a:rPr lang="en-US" dirty="0"/>
              <a:t>Restroom                     8:15-8:20</a:t>
            </a:r>
          </a:p>
          <a:p>
            <a:pPr fontAlgn="base"/>
            <a:r>
              <a:rPr lang="en-US" dirty="0"/>
              <a:t>Morning Meeting       8:20-8:30</a:t>
            </a:r>
          </a:p>
          <a:p>
            <a:pPr fontAlgn="base"/>
            <a:r>
              <a:rPr lang="en-US" dirty="0"/>
              <a:t>1st Rotation                8:30-10:45</a:t>
            </a:r>
          </a:p>
          <a:p>
            <a:pPr fontAlgn="base"/>
            <a:r>
              <a:rPr lang="en-US" dirty="0"/>
              <a:t>Restroom/Recess       10:45-11:05</a:t>
            </a:r>
          </a:p>
          <a:p>
            <a:pPr fontAlgn="base"/>
            <a:r>
              <a:rPr lang="en-US" dirty="0"/>
              <a:t>Support                       11:05-11:55</a:t>
            </a:r>
          </a:p>
          <a:p>
            <a:pPr fontAlgn="base"/>
            <a:r>
              <a:rPr lang="en-US" dirty="0"/>
              <a:t>Restroom                    11:55-12:00</a:t>
            </a:r>
          </a:p>
          <a:p>
            <a:pPr fontAlgn="base"/>
            <a:r>
              <a:rPr lang="en-US" dirty="0"/>
              <a:t>Lunch                          12:00-12:30</a:t>
            </a:r>
          </a:p>
          <a:p>
            <a:pPr fontAlgn="base"/>
            <a:r>
              <a:rPr lang="en-US" dirty="0"/>
              <a:t>2nd Rotation               12:30-2:50</a:t>
            </a:r>
          </a:p>
          <a:p>
            <a:pPr fontAlgn="base"/>
            <a:r>
              <a:rPr lang="en-US"/>
              <a:t>Dismissal                      </a:t>
            </a:r>
            <a:r>
              <a:rPr lang="en-US" dirty="0"/>
              <a:t>2:50-3:15</a:t>
            </a:r>
          </a:p>
          <a:p>
            <a:pPr marL="0" indent="0" fontAlgn="base">
              <a:buNone/>
            </a:pPr>
            <a:br>
              <a:rPr lang="en-US" sz="3800" dirty="0"/>
            </a:br>
            <a:endParaRPr lang="en-US" sz="3800" dirty="0"/>
          </a:p>
          <a:p>
            <a:endParaRPr lang="en-US" sz="900" dirty="0"/>
          </a:p>
          <a:p>
            <a:pPr marL="0" indent="0">
              <a:buNone/>
            </a:pPr>
            <a:endParaRPr lang="en-US" sz="900" dirty="0"/>
          </a:p>
        </p:txBody>
      </p:sp>
      <p:sp>
        <p:nvSpPr>
          <p:cNvPr id="4" name="TextBox 3">
            <a:extLst>
              <a:ext uri="{FF2B5EF4-FFF2-40B4-BE49-F238E27FC236}">
                <a16:creationId xmlns:a16="http://schemas.microsoft.com/office/drawing/2014/main" id="{C95563E1-8CFE-FB4C-A26F-BC9DBA80317C}"/>
              </a:ext>
            </a:extLst>
          </p:cNvPr>
          <p:cNvSpPr txBox="1"/>
          <p:nvPr/>
        </p:nvSpPr>
        <p:spPr>
          <a:xfrm>
            <a:off x="0" y="5254922"/>
            <a:ext cx="5514534" cy="1477328"/>
          </a:xfrm>
          <a:prstGeom prst="rect">
            <a:avLst/>
          </a:prstGeom>
          <a:noFill/>
        </p:spPr>
        <p:txBody>
          <a:bodyPr wrap="square" rtlCol="0">
            <a:spAutoFit/>
          </a:bodyPr>
          <a:lstStyle/>
          <a:p>
            <a:r>
              <a:rPr lang="en-US" b="1" i="1" dirty="0">
                <a:solidFill>
                  <a:srgbClr val="FFFF00"/>
                </a:solidFill>
              </a:rPr>
              <a:t>4th/5</a:t>
            </a:r>
            <a:r>
              <a:rPr lang="en-US" b="1" i="1" baseline="30000" dirty="0">
                <a:solidFill>
                  <a:srgbClr val="FFFF00"/>
                </a:solidFill>
              </a:rPr>
              <a:t>th</a:t>
            </a:r>
            <a:r>
              <a:rPr lang="en-US" b="1" i="1" dirty="0">
                <a:solidFill>
                  <a:srgbClr val="FFFF00"/>
                </a:solidFill>
              </a:rPr>
              <a:t> Schedule will depend upon how many students are In-person/Virtual.  We may have 1 rotation In-person and second rotation virtual. If the numbers do not support this model, 4</a:t>
            </a:r>
            <a:r>
              <a:rPr lang="en-US" b="1" i="1" baseline="30000" dirty="0">
                <a:solidFill>
                  <a:srgbClr val="FFFF00"/>
                </a:solidFill>
              </a:rPr>
              <a:t>th</a:t>
            </a:r>
            <a:r>
              <a:rPr lang="en-US" b="1" i="1" dirty="0">
                <a:solidFill>
                  <a:srgbClr val="FFFF00"/>
                </a:solidFill>
              </a:rPr>
              <a:t>/5</a:t>
            </a:r>
            <a:r>
              <a:rPr lang="en-US" b="1" i="1" baseline="30000" dirty="0">
                <a:solidFill>
                  <a:srgbClr val="FFFF00"/>
                </a:solidFill>
              </a:rPr>
              <a:t>th</a:t>
            </a:r>
            <a:r>
              <a:rPr lang="en-US" b="1" i="1" dirty="0">
                <a:solidFill>
                  <a:srgbClr val="FFFF00"/>
                </a:solidFill>
              </a:rPr>
              <a:t> grade teachers will teach In-person and Live Stream Virtual Class.</a:t>
            </a:r>
          </a:p>
        </p:txBody>
      </p:sp>
    </p:spTree>
    <p:extLst>
      <p:ext uri="{BB962C8B-B14F-4D97-AF65-F5344CB8AC3E}">
        <p14:creationId xmlns:p14="http://schemas.microsoft.com/office/powerpoint/2010/main" val="273913853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group of items on a table&#10;&#10;Description automatically generated">
            <a:extLst>
              <a:ext uri="{FF2B5EF4-FFF2-40B4-BE49-F238E27FC236}">
                <a16:creationId xmlns:a16="http://schemas.microsoft.com/office/drawing/2014/main" id="{6EEC813C-C400-5944-A8FC-FF44E6CE887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027" r="19122"/>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63" name="Freeform: Shape 62">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5" name="Freeform: Shape 64">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68789" y="110428"/>
            <a:ext cx="4782458" cy="1732440"/>
          </a:xfrm>
        </p:spPr>
        <p:txBody>
          <a:bodyPr>
            <a:noAutofit/>
          </a:bodyPr>
          <a:lstStyle/>
          <a:p>
            <a:r>
              <a:rPr lang="en-US" sz="4800" b="1" dirty="0">
                <a:solidFill>
                  <a:srgbClr val="00B0F0"/>
                </a:solidFill>
              </a:rPr>
              <a:t>SCHOOL SUPPLIES REQUIRED BY ALL STUDENTS</a:t>
            </a:r>
          </a:p>
        </p:txBody>
      </p:sp>
      <p:sp>
        <p:nvSpPr>
          <p:cNvPr id="3" name="Content Placeholder 2"/>
          <p:cNvSpPr>
            <a:spLocks noGrp="1"/>
          </p:cNvSpPr>
          <p:nvPr>
            <p:ph idx="1"/>
          </p:nvPr>
        </p:nvSpPr>
        <p:spPr>
          <a:xfrm>
            <a:off x="0" y="1945569"/>
            <a:ext cx="5643663" cy="4802003"/>
          </a:xfrm>
        </p:spPr>
        <p:txBody>
          <a:bodyPr anchor="t">
            <a:normAutofit fontScale="25000" lnSpcReduction="20000"/>
          </a:bodyPr>
          <a:lstStyle/>
          <a:p>
            <a:r>
              <a:rPr lang="en-US" sz="8800" dirty="0"/>
              <a:t>Masks (write child’s name on mask)</a:t>
            </a:r>
          </a:p>
          <a:p>
            <a:r>
              <a:rPr lang="en-US" sz="8800" dirty="0"/>
              <a:t>Hand Sanitizer containing at least </a:t>
            </a:r>
            <a:r>
              <a:rPr lang="en-US" sz="8800" b="1" dirty="0">
                <a:solidFill>
                  <a:srgbClr val="FFFF00"/>
                </a:solidFill>
              </a:rPr>
              <a:t>60% alcohol and DOES NOT CONTAIN METHANOL</a:t>
            </a:r>
          </a:p>
          <a:p>
            <a:r>
              <a:rPr lang="en-US" sz="8800" dirty="0"/>
              <a:t>(1) Container of Clorox Wipes</a:t>
            </a:r>
          </a:p>
          <a:p>
            <a:r>
              <a:rPr lang="en-US" sz="8800" dirty="0"/>
              <a:t>(2) Travel size Kleenex </a:t>
            </a:r>
          </a:p>
          <a:p>
            <a:r>
              <a:rPr lang="en-US" sz="8800" dirty="0"/>
              <a:t>Small  plastic Supply Box</a:t>
            </a:r>
          </a:p>
          <a:p>
            <a:r>
              <a:rPr lang="en-US" sz="8800" dirty="0"/>
              <a:t>Scissors</a:t>
            </a:r>
          </a:p>
          <a:p>
            <a:pPr fontAlgn="base"/>
            <a:r>
              <a:rPr lang="en-US" sz="8800" dirty="0"/>
              <a:t>Erasers</a:t>
            </a:r>
          </a:p>
          <a:p>
            <a:r>
              <a:rPr lang="en-US" sz="8800" dirty="0"/>
              <a:t>Crayons</a:t>
            </a:r>
          </a:p>
          <a:p>
            <a:r>
              <a:rPr lang="en-US" sz="8800" dirty="0"/>
              <a:t>Markers</a:t>
            </a:r>
          </a:p>
          <a:p>
            <a:r>
              <a:rPr lang="en-US" sz="8800" dirty="0"/>
              <a:t>Glue Sticks</a:t>
            </a:r>
          </a:p>
          <a:p>
            <a:r>
              <a:rPr lang="en-US" sz="8800" dirty="0"/>
              <a:t>Small, handheld pencil sharpener for grades 1</a:t>
            </a:r>
            <a:r>
              <a:rPr lang="en-US" sz="8800" baseline="30000" dirty="0"/>
              <a:t>st</a:t>
            </a:r>
            <a:r>
              <a:rPr lang="en-US" sz="8800" dirty="0"/>
              <a:t>-5</a:t>
            </a:r>
            <a:r>
              <a:rPr lang="en-US" sz="8800" baseline="30000" dirty="0"/>
              <a:t>th</a:t>
            </a:r>
            <a:r>
              <a:rPr lang="en-US" sz="8800" dirty="0"/>
              <a:t> </a:t>
            </a:r>
          </a:p>
          <a:p>
            <a:r>
              <a:rPr lang="en-US" sz="8800" dirty="0"/>
              <a:t>Write child’s name on </a:t>
            </a:r>
            <a:r>
              <a:rPr lang="en-US" sz="8800" b="1" dirty="0">
                <a:solidFill>
                  <a:srgbClr val="FFFF00"/>
                </a:solidFill>
              </a:rPr>
              <a:t>ALL</a:t>
            </a:r>
            <a:r>
              <a:rPr lang="en-US" sz="8800" dirty="0"/>
              <a:t> supplies for grades 1</a:t>
            </a:r>
            <a:r>
              <a:rPr lang="en-US" sz="8800" baseline="30000" dirty="0"/>
              <a:t>st</a:t>
            </a:r>
            <a:r>
              <a:rPr lang="en-US" sz="8800" dirty="0"/>
              <a:t>-5</a:t>
            </a:r>
            <a:r>
              <a:rPr lang="en-US" sz="8800" baseline="30000" dirty="0"/>
              <a:t>th</a:t>
            </a:r>
            <a:endParaRPr lang="en-US" sz="8800" dirty="0"/>
          </a:p>
          <a:p>
            <a:endParaRPr lang="en-US" dirty="0"/>
          </a:p>
        </p:txBody>
      </p:sp>
      <p:sp>
        <p:nvSpPr>
          <p:cNvPr id="7" name="TextBox 6">
            <a:extLst>
              <a:ext uri="{FF2B5EF4-FFF2-40B4-BE49-F238E27FC236}">
                <a16:creationId xmlns:a16="http://schemas.microsoft.com/office/drawing/2014/main" id="{64895430-96A2-2B44-B4CA-EBA1B8327D7A}"/>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pixel-slinger.deviantart.com/art/Elementary-School-Supplies-35834465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62325341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812" y="0"/>
            <a:ext cx="5314536" cy="1325563"/>
          </a:xfrm>
        </p:spPr>
        <p:txBody>
          <a:bodyPr>
            <a:normAutofit/>
          </a:bodyPr>
          <a:lstStyle/>
          <a:p>
            <a:r>
              <a:rPr lang="en-US" sz="4800" b="1" dirty="0">
                <a:solidFill>
                  <a:srgbClr val="00B0F0"/>
                </a:solidFill>
              </a:rPr>
              <a:t>ARRIVAL/DISMISSAL</a:t>
            </a:r>
          </a:p>
        </p:txBody>
      </p:sp>
      <p:sp>
        <p:nvSpPr>
          <p:cNvPr id="3" name="Content Placeholder 2"/>
          <p:cNvSpPr>
            <a:spLocks noGrp="1"/>
          </p:cNvSpPr>
          <p:nvPr>
            <p:ph idx="1"/>
          </p:nvPr>
        </p:nvSpPr>
        <p:spPr>
          <a:xfrm>
            <a:off x="168811" y="1325563"/>
            <a:ext cx="7258931" cy="5666080"/>
          </a:xfrm>
        </p:spPr>
        <p:txBody>
          <a:bodyPr anchor="t">
            <a:normAutofit/>
          </a:bodyPr>
          <a:lstStyle/>
          <a:p>
            <a:pPr marL="0" indent="0">
              <a:buNone/>
            </a:pPr>
            <a:endParaRPr lang="en-US" b="1" u="sng" dirty="0"/>
          </a:p>
          <a:p>
            <a:pPr marL="0" indent="0">
              <a:buNone/>
            </a:pPr>
            <a:r>
              <a:rPr lang="en-US" sz="4000" b="1" i="1" u="sng" dirty="0">
                <a:solidFill>
                  <a:srgbClr val="FFFF00"/>
                </a:solidFill>
              </a:rPr>
              <a:t>SCHOOL HOURS</a:t>
            </a:r>
            <a:endParaRPr lang="en-US" sz="4000" b="1" i="1" dirty="0">
              <a:solidFill>
                <a:srgbClr val="FFFF00"/>
              </a:solidFill>
            </a:endParaRPr>
          </a:p>
          <a:p>
            <a:r>
              <a:rPr lang="en-US" b="1" dirty="0"/>
              <a:t>8:00 a.m. 	Doors open for school</a:t>
            </a:r>
            <a:endParaRPr lang="en-US" dirty="0"/>
          </a:p>
          <a:p>
            <a:r>
              <a:rPr lang="en-US" b="1" dirty="0"/>
              <a:t>8:15 a.m.	Breakfast ends in classroom</a:t>
            </a:r>
            <a:endParaRPr lang="en-US" dirty="0"/>
          </a:p>
          <a:p>
            <a:r>
              <a:rPr lang="en-US" b="1" dirty="0"/>
              <a:t>8:15 a.m. 	School Begins</a:t>
            </a:r>
            <a:endParaRPr lang="en-US" dirty="0"/>
          </a:p>
          <a:p>
            <a:r>
              <a:rPr lang="en-US" b="1" dirty="0"/>
              <a:t>8:16 a.m.  	Students are </a:t>
            </a:r>
            <a:r>
              <a:rPr lang="en-US" b="1" i="1" dirty="0">
                <a:solidFill>
                  <a:srgbClr val="FFFF00"/>
                </a:solidFill>
              </a:rPr>
              <a:t>LATE</a:t>
            </a:r>
            <a:r>
              <a:rPr lang="en-US" b="1" dirty="0"/>
              <a:t> &amp; marked </a:t>
            </a:r>
            <a:r>
              <a:rPr lang="en-US" b="1" i="1" dirty="0">
                <a:solidFill>
                  <a:srgbClr val="FFFF00"/>
                </a:solidFill>
              </a:rPr>
              <a:t>TARDY</a:t>
            </a:r>
            <a:endParaRPr lang="en-US" i="1" dirty="0">
              <a:solidFill>
                <a:srgbClr val="FFFF00"/>
              </a:solidFill>
            </a:endParaRPr>
          </a:p>
          <a:p>
            <a:r>
              <a:rPr lang="en-US" b="1" dirty="0"/>
              <a:t>2:55 p.m.	Dismissal of Day Care/Bus Riders</a:t>
            </a:r>
          </a:p>
          <a:p>
            <a:r>
              <a:rPr lang="en-US" b="1" dirty="0"/>
              <a:t>3:00 p.m.	Dismissal of “Y” After School Care</a:t>
            </a:r>
          </a:p>
          <a:p>
            <a:r>
              <a:rPr lang="en-US" b="1" dirty="0"/>
              <a:t>3:10 </a:t>
            </a:r>
            <a:r>
              <a:rPr lang="en-US" b="1"/>
              <a:t>p.</a:t>
            </a:r>
            <a:r>
              <a:rPr lang="en-US" b="1" dirty="0"/>
              <a:t>m</a:t>
            </a:r>
            <a:r>
              <a:rPr lang="en-US" b="1"/>
              <a:t>.   </a:t>
            </a:r>
            <a:r>
              <a:rPr lang="en-US" b="1" dirty="0"/>
              <a:t>Dismissal of Walkers</a:t>
            </a:r>
          </a:p>
          <a:p>
            <a:r>
              <a:rPr lang="en-US" b="1" dirty="0"/>
              <a:t>3:15 p.m.	Dismissal of Car Riders</a:t>
            </a:r>
            <a:endParaRPr lang="en-US" dirty="0"/>
          </a:p>
          <a:p>
            <a:endParaRPr lang="en-US" sz="14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The Inappropriate Homeschooler: &lt;strong&gt;School&lt;/strong&gt; Year 2014/2015 is Here!"/>
          <p:cNvPicPr>
            <a:picLocks noChangeAspect="1"/>
          </p:cNvPicPr>
          <p:nvPr/>
        </p:nvPicPr>
        <p:blipFill rotWithShape="1">
          <a:blip r:embed="rId2">
            <a:extLst>
              <a:ext uri="{28A0092B-C50C-407E-A947-70E740481C1C}">
                <a14:useLocalDpi xmlns:a14="http://schemas.microsoft.com/office/drawing/2010/main" val="0"/>
              </a:ext>
            </a:extLst>
          </a:blip>
          <a:srcRect r="2" b="1282"/>
          <a:stretch/>
        </p:blipFill>
        <p:spPr>
          <a:xfrm>
            <a:off x="7244862" y="-2"/>
            <a:ext cx="4947138" cy="6513344"/>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47598717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4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E26003E-DF11-9549-8387-A6C02E662246}"/>
              </a:ext>
            </a:extLst>
          </p:cNvPr>
          <p:cNvPicPr>
            <a:picLocks noChangeAspect="1"/>
          </p:cNvPicPr>
          <p:nvPr/>
        </p:nvPicPr>
        <p:blipFill>
          <a:blip r:embed="rId2"/>
          <a:stretch>
            <a:fillRect/>
          </a:stretch>
        </p:blipFill>
        <p:spPr>
          <a:xfrm>
            <a:off x="477012" y="512793"/>
            <a:ext cx="3264994" cy="1210280"/>
          </a:xfrm>
          <a:prstGeom prst="rect">
            <a:avLst/>
          </a:prstGeom>
        </p:spPr>
      </p:pic>
      <p:sp>
        <p:nvSpPr>
          <p:cNvPr id="6" name="TextBox 5">
            <a:extLst>
              <a:ext uri="{FF2B5EF4-FFF2-40B4-BE49-F238E27FC236}">
                <a16:creationId xmlns:a16="http://schemas.microsoft.com/office/drawing/2014/main" id="{CC939C6F-7FD1-024F-A10A-458BA7819C3C}"/>
              </a:ext>
            </a:extLst>
          </p:cNvPr>
          <p:cNvSpPr txBox="1"/>
          <p:nvPr/>
        </p:nvSpPr>
        <p:spPr>
          <a:xfrm>
            <a:off x="3559127" y="480060"/>
            <a:ext cx="7920110" cy="923330"/>
          </a:xfrm>
          <a:prstGeom prst="rect">
            <a:avLst/>
          </a:prstGeom>
          <a:noFill/>
        </p:spPr>
        <p:txBody>
          <a:bodyPr wrap="square" rtlCol="0">
            <a:spAutoFit/>
          </a:bodyPr>
          <a:lstStyle/>
          <a:p>
            <a:r>
              <a:rPr lang="en-US" sz="4800" b="1" dirty="0">
                <a:solidFill>
                  <a:srgbClr val="00B0F0"/>
                </a:solidFill>
              </a:rPr>
              <a:t>CAR RIDER LINE FOR </a:t>
            </a:r>
            <a:r>
              <a:rPr lang="en-US" sz="5400" b="1" dirty="0">
                <a:solidFill>
                  <a:srgbClr val="FFFF00"/>
                </a:solidFill>
              </a:rPr>
              <a:t>ARRIVAL</a:t>
            </a:r>
          </a:p>
        </p:txBody>
      </p:sp>
      <p:sp>
        <p:nvSpPr>
          <p:cNvPr id="7" name="TextBox 6">
            <a:extLst>
              <a:ext uri="{FF2B5EF4-FFF2-40B4-BE49-F238E27FC236}">
                <a16:creationId xmlns:a16="http://schemas.microsoft.com/office/drawing/2014/main" id="{55584CFC-5AF3-5448-A5B9-F38A72F72C86}"/>
              </a:ext>
            </a:extLst>
          </p:cNvPr>
          <p:cNvSpPr txBox="1"/>
          <p:nvPr/>
        </p:nvSpPr>
        <p:spPr>
          <a:xfrm>
            <a:off x="968325" y="1755806"/>
            <a:ext cx="10510911" cy="4801314"/>
          </a:xfrm>
          <a:prstGeom prst="rect">
            <a:avLst/>
          </a:prstGeom>
          <a:noFill/>
        </p:spPr>
        <p:txBody>
          <a:bodyPr wrap="square" rtlCol="0">
            <a:spAutoFit/>
          </a:bodyPr>
          <a:lstStyle/>
          <a:p>
            <a:pPr marL="285750" indent="-285750">
              <a:buFont typeface="Arial" panose="020B0604020202020204" pitchFamily="34" charset="0"/>
              <a:buChar char="•"/>
            </a:pPr>
            <a:r>
              <a:rPr lang="en-US" b="1" dirty="0"/>
              <a:t>Parents will be assigned a Car Rider Number prior to school starting and it must be placed on your Rear Mirror</a:t>
            </a:r>
          </a:p>
          <a:p>
            <a:pPr marL="285750" indent="-285750">
              <a:buFont typeface="Arial" panose="020B0604020202020204" pitchFamily="34" charset="0"/>
              <a:buChar char="•"/>
            </a:pPr>
            <a:r>
              <a:rPr lang="en-US" b="1" dirty="0"/>
              <a:t>We will use the same car rider line path we have always used for Arrival. </a:t>
            </a:r>
          </a:p>
          <a:p>
            <a:pPr marL="285750" indent="-285750">
              <a:buFont typeface="Arial" panose="020B0604020202020204" pitchFamily="34" charset="0"/>
              <a:buChar char="•"/>
            </a:pPr>
            <a:r>
              <a:rPr lang="en-US" b="1" dirty="0"/>
              <a:t>Parents may also park facing the East side of Young. PLEASE DO NOT PARK ON TANGLEWOOD!!! </a:t>
            </a:r>
          </a:p>
          <a:p>
            <a:pPr marL="285750" indent="-285750">
              <a:buFont typeface="Arial" panose="020B0604020202020204" pitchFamily="34" charset="0"/>
              <a:buChar char="•"/>
            </a:pPr>
            <a:r>
              <a:rPr lang="en-US" b="1" dirty="0"/>
              <a:t>Parents </a:t>
            </a:r>
            <a:r>
              <a:rPr lang="en-US" b="1" dirty="0">
                <a:solidFill>
                  <a:srgbClr val="00B0F0"/>
                </a:solidFill>
              </a:rPr>
              <a:t>MUST</a:t>
            </a:r>
            <a:r>
              <a:rPr lang="en-US" b="1" dirty="0"/>
              <a:t> remain in car</a:t>
            </a:r>
          </a:p>
          <a:p>
            <a:pPr marL="285750" indent="-285750">
              <a:buFont typeface="Arial" panose="020B0604020202020204" pitchFamily="34" charset="0"/>
              <a:buChar char="•"/>
            </a:pPr>
            <a:r>
              <a:rPr lang="en-US" b="1" dirty="0"/>
              <a:t>Students </a:t>
            </a:r>
            <a:r>
              <a:rPr lang="en-US" b="1" dirty="0">
                <a:solidFill>
                  <a:srgbClr val="00B0F0"/>
                </a:solidFill>
              </a:rPr>
              <a:t>MUST</a:t>
            </a:r>
            <a:r>
              <a:rPr lang="en-US" b="1" dirty="0"/>
              <a:t> remain in the car until temperature is checked and Covid-19 questions are answered</a:t>
            </a:r>
          </a:p>
          <a:p>
            <a:pPr marL="285750" indent="-285750">
              <a:buFont typeface="Arial" panose="020B0604020202020204" pitchFamily="34" charset="0"/>
              <a:buChar char="•"/>
            </a:pPr>
            <a:r>
              <a:rPr lang="en-US" b="1" dirty="0"/>
              <a:t>We will not start checking temperatures until 8:00 A.M. </a:t>
            </a:r>
          </a:p>
          <a:p>
            <a:pPr marL="285750" indent="-285750">
              <a:buFont typeface="Arial" panose="020B0604020202020204" pitchFamily="34" charset="0"/>
              <a:buChar char="•"/>
            </a:pPr>
            <a:r>
              <a:rPr lang="en-US" b="1" dirty="0">
                <a:solidFill>
                  <a:srgbClr val="00B0F0"/>
                </a:solidFill>
              </a:rPr>
              <a:t>IF A STUDENT TEMPERATURE READS 100.4 DEGREES OR MORE, THEY WILL HAVE TO STAY IN THE CAR AND RETURN HOME.  STUDENTS WILL NOT BE ALLOWED TO RETURN UNTIL WE HAVE WRITTEN DOCUMENTATION FROM A HEALTH PROVIDER</a:t>
            </a:r>
          </a:p>
          <a:p>
            <a:pPr marL="285750" indent="-285750">
              <a:buFont typeface="Arial" panose="020B0604020202020204" pitchFamily="34" charset="0"/>
              <a:buChar char="•"/>
            </a:pPr>
            <a:r>
              <a:rPr lang="en-US" b="1" dirty="0"/>
              <a:t>There will be designated signage for walkers, bus riders, and day car riders to stand until we check their temperatures and ask Covid-19 questions</a:t>
            </a:r>
          </a:p>
          <a:p>
            <a:pPr marL="285750" indent="-285750">
              <a:buFont typeface="Arial" panose="020B0604020202020204" pitchFamily="34" charset="0"/>
              <a:buChar char="•"/>
            </a:pPr>
            <a:r>
              <a:rPr lang="en-US" b="1" dirty="0"/>
              <a:t>Students will enter at designated doors to streamline traffic:</a:t>
            </a:r>
          </a:p>
          <a:p>
            <a:r>
              <a:rPr lang="en-US" b="1" dirty="0"/>
              <a:t>	KK and 1</a:t>
            </a:r>
            <a:r>
              <a:rPr lang="en-US" b="1" baseline="30000" dirty="0"/>
              <a:t>st</a:t>
            </a:r>
            <a:r>
              <a:rPr lang="en-US" b="1" dirty="0"/>
              <a:t>:  Enter through front main door on Young</a:t>
            </a:r>
          </a:p>
          <a:p>
            <a:r>
              <a:rPr lang="en-US" b="1" dirty="0"/>
              <a:t>	2</a:t>
            </a:r>
            <a:r>
              <a:rPr lang="en-US" b="1" baseline="30000" dirty="0"/>
              <a:t>nd</a:t>
            </a:r>
            <a:r>
              <a:rPr lang="en-US" b="1" dirty="0"/>
              <a:t>:               Enters through West door by faculty parking lot</a:t>
            </a:r>
          </a:p>
          <a:p>
            <a:r>
              <a:rPr lang="en-US" b="1" dirty="0"/>
              <a:t>                 Pre-K/3</a:t>
            </a:r>
            <a:r>
              <a:rPr lang="en-US" b="1" baseline="30000" dirty="0"/>
              <a:t>rd</a:t>
            </a:r>
            <a:r>
              <a:rPr lang="en-US" b="1" dirty="0"/>
              <a:t>:     3</a:t>
            </a:r>
            <a:r>
              <a:rPr lang="en-US" b="1" baseline="30000" dirty="0"/>
              <a:t>rd</a:t>
            </a:r>
            <a:r>
              <a:rPr lang="en-US" b="1" dirty="0"/>
              <a:t> Enters through East door from 8:00-8:10/Pre-K enters 8:10-8:15</a:t>
            </a:r>
          </a:p>
          <a:p>
            <a:r>
              <a:rPr lang="en-US" b="1" dirty="0"/>
              <a:t>                 4</a:t>
            </a:r>
            <a:r>
              <a:rPr lang="en-US" b="1" baseline="30000" dirty="0"/>
              <a:t>th</a:t>
            </a:r>
            <a:r>
              <a:rPr lang="en-US" b="1" dirty="0"/>
              <a:t>/5</a:t>
            </a:r>
            <a:r>
              <a:rPr lang="en-US" b="1" baseline="30000" dirty="0"/>
              <a:t>th</a:t>
            </a:r>
            <a:r>
              <a:rPr lang="en-US" b="1" dirty="0"/>
              <a:t>:          Enter through cafeteria </a:t>
            </a:r>
            <a:endParaRPr lang="en-US" dirty="0"/>
          </a:p>
        </p:txBody>
      </p:sp>
    </p:spTree>
    <p:extLst>
      <p:ext uri="{BB962C8B-B14F-4D97-AF65-F5344CB8AC3E}">
        <p14:creationId xmlns:p14="http://schemas.microsoft.com/office/powerpoint/2010/main" val="31609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4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939C6F-7FD1-024F-A10A-458BA7819C3C}"/>
              </a:ext>
            </a:extLst>
          </p:cNvPr>
          <p:cNvSpPr txBox="1"/>
          <p:nvPr/>
        </p:nvSpPr>
        <p:spPr>
          <a:xfrm>
            <a:off x="550340" y="480060"/>
            <a:ext cx="8649931" cy="923330"/>
          </a:xfrm>
          <a:prstGeom prst="rect">
            <a:avLst/>
          </a:prstGeom>
          <a:noFill/>
        </p:spPr>
        <p:txBody>
          <a:bodyPr wrap="square" rtlCol="0">
            <a:spAutoFit/>
          </a:bodyPr>
          <a:lstStyle/>
          <a:p>
            <a:r>
              <a:rPr lang="en-US" sz="4800" b="1" dirty="0">
                <a:solidFill>
                  <a:srgbClr val="00B0F0"/>
                </a:solidFill>
              </a:rPr>
              <a:t>CAR RIDER LINE FOR </a:t>
            </a:r>
            <a:r>
              <a:rPr lang="en-US" sz="5400" b="1" dirty="0">
                <a:solidFill>
                  <a:srgbClr val="FFFF00"/>
                </a:solidFill>
              </a:rPr>
              <a:t>DISMISSAL</a:t>
            </a:r>
          </a:p>
        </p:txBody>
      </p:sp>
      <p:sp>
        <p:nvSpPr>
          <p:cNvPr id="7" name="TextBox 6">
            <a:extLst>
              <a:ext uri="{FF2B5EF4-FFF2-40B4-BE49-F238E27FC236}">
                <a16:creationId xmlns:a16="http://schemas.microsoft.com/office/drawing/2014/main" id="{55584CFC-5AF3-5448-A5B9-F38A72F72C86}"/>
              </a:ext>
            </a:extLst>
          </p:cNvPr>
          <p:cNvSpPr txBox="1"/>
          <p:nvPr/>
        </p:nvSpPr>
        <p:spPr>
          <a:xfrm>
            <a:off x="477011" y="1736527"/>
            <a:ext cx="11237976" cy="5262979"/>
          </a:xfrm>
          <a:prstGeom prst="rect">
            <a:avLst/>
          </a:prstGeom>
          <a:noFill/>
        </p:spPr>
        <p:txBody>
          <a:bodyPr wrap="square" rtlCol="0">
            <a:spAutoFit/>
          </a:bodyPr>
          <a:lstStyle/>
          <a:p>
            <a:pPr marL="285750" indent="-285750">
              <a:buFont typeface="Arial" panose="020B0604020202020204" pitchFamily="34" charset="0"/>
              <a:buChar char="•"/>
            </a:pPr>
            <a:r>
              <a:rPr lang="en-US" sz="2200" b="1" dirty="0"/>
              <a:t>Parents will line-up in Car Rider line on East side of Young with Car Rider number displayed on rear mirror</a:t>
            </a:r>
          </a:p>
          <a:p>
            <a:pPr marL="285750" indent="-285750">
              <a:buFont typeface="Arial" panose="020B0604020202020204" pitchFamily="34" charset="0"/>
              <a:buChar char="•"/>
            </a:pPr>
            <a:r>
              <a:rPr lang="en-US" sz="2200" b="1" dirty="0"/>
              <a:t>Parents </a:t>
            </a:r>
            <a:r>
              <a:rPr lang="en-US" sz="2200" b="1" dirty="0">
                <a:solidFill>
                  <a:srgbClr val="00B0F0"/>
                </a:solidFill>
              </a:rPr>
              <a:t>MUST</a:t>
            </a:r>
            <a:r>
              <a:rPr lang="en-US" sz="2200" b="1" dirty="0"/>
              <a:t> remain in car</a:t>
            </a:r>
          </a:p>
          <a:p>
            <a:pPr marL="285750" indent="-285750">
              <a:buFont typeface="Arial" panose="020B0604020202020204" pitchFamily="34" charset="0"/>
              <a:buChar char="•"/>
            </a:pPr>
            <a:r>
              <a:rPr lang="en-US" sz="2200" b="1" dirty="0"/>
              <a:t>Staff will call students on Walkie-talkies from classrooms to come to cars</a:t>
            </a:r>
          </a:p>
          <a:p>
            <a:pPr marL="285750" indent="-285750">
              <a:buFont typeface="Arial" panose="020B0604020202020204" pitchFamily="34" charset="0"/>
              <a:buChar char="•"/>
            </a:pPr>
            <a:r>
              <a:rPr lang="en-US" sz="2200" b="1" dirty="0"/>
              <a:t>Staff will be placed in the hallways and on the sidewalks to assist students to cars</a:t>
            </a:r>
          </a:p>
          <a:p>
            <a:endParaRPr lang="en-US" sz="2200" b="1" dirty="0"/>
          </a:p>
          <a:p>
            <a:r>
              <a:rPr lang="en-US" sz="2200" b="1" i="1" dirty="0">
                <a:solidFill>
                  <a:srgbClr val="00B0F0"/>
                </a:solidFill>
              </a:rPr>
              <a:t>EARLY DISMISSAL WILL END AT 2:30 P.M. STUDENTS WILL ONLY BE RELEASED FOR EARLY DISMISSAL FOR A DOCTOR APPOINTMENT OR EXTREME EMERGENCY.  PLEASE CALL THE OFFICE TO INFORM OF EALRY DISMISSAL FOR APPOINTMENTS PRIOR TO COMING TO THE SCHOOL.</a:t>
            </a:r>
            <a:endParaRPr lang="en-US" sz="2200" b="1" dirty="0">
              <a:solidFill>
                <a:srgbClr val="00B0F0"/>
              </a:solidFill>
            </a:endParaRPr>
          </a:p>
          <a:p>
            <a:endParaRPr lang="en-US" sz="2200" b="1" dirty="0">
              <a:solidFill>
                <a:srgbClr val="00B0F0"/>
              </a:solidFill>
            </a:endParaRPr>
          </a:p>
          <a:p>
            <a:r>
              <a:rPr lang="en-US" sz="2200" b="1" dirty="0">
                <a:solidFill>
                  <a:srgbClr val="00B0F0"/>
                </a:solidFill>
              </a:rPr>
              <a:t>EMERGENCY DOES NOT INCLUDE:</a:t>
            </a:r>
          </a:p>
          <a:p>
            <a:r>
              <a:rPr lang="en-US" sz="2200" b="1" dirty="0">
                <a:solidFill>
                  <a:srgbClr val="00B0F0"/>
                </a:solidFill>
              </a:rPr>
              <a:t>	Parent will be late for work</a:t>
            </a:r>
          </a:p>
          <a:p>
            <a:r>
              <a:rPr lang="en-US" sz="2200" b="1" dirty="0">
                <a:solidFill>
                  <a:srgbClr val="00B0F0"/>
                </a:solidFill>
              </a:rPr>
              <a:t>	Parent must pick up sibling</a:t>
            </a:r>
          </a:p>
          <a:p>
            <a:r>
              <a:rPr lang="en-US" sz="2200" b="1" dirty="0">
                <a:solidFill>
                  <a:srgbClr val="00B0F0"/>
                </a:solidFill>
              </a:rPr>
              <a:t>               Parent does not want to wait in Car Rider Line</a:t>
            </a:r>
          </a:p>
          <a:p>
            <a:r>
              <a:rPr lang="en-US" sz="2800" b="1" dirty="0">
                <a:solidFill>
                  <a:srgbClr val="00B0F0"/>
                </a:solidFill>
              </a:rPr>
              <a:t>     </a:t>
            </a:r>
            <a:endParaRPr lang="en-US" sz="2800" dirty="0"/>
          </a:p>
        </p:txBody>
      </p:sp>
      <p:pic>
        <p:nvPicPr>
          <p:cNvPr id="8" name="Picture 7">
            <a:extLst>
              <a:ext uri="{FF2B5EF4-FFF2-40B4-BE49-F238E27FC236}">
                <a16:creationId xmlns:a16="http://schemas.microsoft.com/office/drawing/2014/main" id="{98A388B2-756B-6E42-AC58-E3CF5E3000AD}"/>
              </a:ext>
            </a:extLst>
          </p:cNvPr>
          <p:cNvPicPr>
            <a:picLocks noChangeAspect="1"/>
          </p:cNvPicPr>
          <p:nvPr/>
        </p:nvPicPr>
        <p:blipFill>
          <a:blip r:embed="rId2"/>
          <a:stretch>
            <a:fillRect/>
          </a:stretch>
        </p:blipFill>
        <p:spPr>
          <a:xfrm>
            <a:off x="8961120" y="580837"/>
            <a:ext cx="2753867" cy="1210280"/>
          </a:xfrm>
          <a:prstGeom prst="rect">
            <a:avLst/>
          </a:prstGeom>
        </p:spPr>
      </p:pic>
    </p:spTree>
    <p:extLst>
      <p:ext uri="{BB962C8B-B14F-4D97-AF65-F5344CB8AC3E}">
        <p14:creationId xmlns:p14="http://schemas.microsoft.com/office/powerpoint/2010/main" val="1186255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4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abody logo_finala">
            <a:extLst>
              <a:ext uri="{FF2B5EF4-FFF2-40B4-BE49-F238E27FC236}">
                <a16:creationId xmlns:a16="http://schemas.microsoft.com/office/drawing/2014/main" id="{8180ADFA-2B1A-AC4B-A17D-984CECE9CE81}"/>
              </a:ext>
            </a:extLst>
          </p:cNvPr>
          <p:cNvPicPr/>
          <p:nvPr/>
        </p:nvPicPr>
        <p:blipFill>
          <a:blip r:embed="rId2" cstate="print"/>
          <a:stretch>
            <a:fillRect/>
          </a:stretch>
        </p:blipFill>
        <p:spPr bwMode="auto">
          <a:xfrm>
            <a:off x="2454780" y="643466"/>
            <a:ext cx="7282439" cy="3126676"/>
          </a:xfrm>
          <a:prstGeom prst="rect">
            <a:avLst/>
          </a:prstGeom>
          <a:noFill/>
        </p:spPr>
      </p:pic>
      <p:sp>
        <p:nvSpPr>
          <p:cNvPr id="2" name="Rectangle 1">
            <a:extLst>
              <a:ext uri="{FF2B5EF4-FFF2-40B4-BE49-F238E27FC236}">
                <a16:creationId xmlns:a16="http://schemas.microsoft.com/office/drawing/2014/main" id="{12E67030-FE8C-F04A-AC6A-AE4E6DD6C95B}"/>
              </a:ext>
            </a:extLst>
          </p:cNvPr>
          <p:cNvSpPr/>
          <p:nvPr/>
        </p:nvSpPr>
        <p:spPr>
          <a:xfrm>
            <a:off x="2809494" y="4883562"/>
            <a:ext cx="6096000" cy="830997"/>
          </a:xfrm>
          <a:prstGeom prst="rect">
            <a:avLst/>
          </a:prstGeom>
        </p:spPr>
        <p:txBody>
          <a:bodyPr>
            <a:spAutoFit/>
          </a:bodyPr>
          <a:lstStyle/>
          <a:p>
            <a:pPr algn="ctr">
              <a:spcAft>
                <a:spcPts val="600"/>
              </a:spcAft>
            </a:pPr>
            <a:r>
              <a:rPr lang="en-US" sz="4800" b="1" i="1"/>
              <a:t>Q/A</a:t>
            </a:r>
            <a:endParaRPr lang="en-US" sz="4800" dirty="0"/>
          </a:p>
        </p:txBody>
      </p:sp>
    </p:spTree>
    <p:extLst>
      <p:ext uri="{BB962C8B-B14F-4D97-AF65-F5344CB8AC3E}">
        <p14:creationId xmlns:p14="http://schemas.microsoft.com/office/powerpoint/2010/main" val="163091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6234330" y="803325"/>
            <a:ext cx="5314536" cy="1325563"/>
          </a:xfrm>
        </p:spPr>
        <p:txBody>
          <a:bodyPr>
            <a:noAutofit/>
          </a:bodyPr>
          <a:lstStyle/>
          <a:p>
            <a:r>
              <a:rPr lang="en-US" sz="4800" b="1" dirty="0">
                <a:solidFill>
                  <a:srgbClr val="00B0F0"/>
                </a:solidFill>
              </a:rPr>
              <a:t>Peabody Elementary Re-Entry Plan</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he Power of Educational Innovation: 5 Things Learners ...">
            <a:extLst>
              <a:ext uri="{FF2B5EF4-FFF2-40B4-BE49-F238E27FC236}">
                <a16:creationId xmlns:a16="http://schemas.microsoft.com/office/drawing/2014/main" id="{9172C04C-DB4D-4D4F-BEF6-7A019124189F}"/>
              </a:ext>
            </a:extLst>
          </p:cNvPr>
          <p:cNvPicPr>
            <a:picLocks noChangeAspect="1"/>
          </p:cNvPicPr>
          <p:nvPr/>
        </p:nvPicPr>
        <p:blipFill rotWithShape="1">
          <a:blip r:embed="rId2">
            <a:extLst>
              <a:ext uri="{28A0092B-C50C-407E-A947-70E740481C1C}">
                <a14:useLocalDpi xmlns:a14="http://schemas.microsoft.com/office/drawing/2010/main" val="0"/>
              </a:ext>
            </a:extLst>
          </a:blip>
          <a:srcRect l="1533" r="1274"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6006360" y="2785515"/>
            <a:ext cx="5957669" cy="3375920"/>
          </a:xfrm>
        </p:spPr>
        <p:txBody>
          <a:bodyPr anchor="t">
            <a:normAutofit fontScale="70000" lnSpcReduction="20000"/>
          </a:bodyPr>
          <a:lstStyle/>
          <a:p>
            <a:r>
              <a:rPr lang="en-US" sz="4000" b="1" dirty="0"/>
              <a:t>Students are scheduled to return August 31</a:t>
            </a:r>
            <a:r>
              <a:rPr lang="en-US" sz="4000" b="1" baseline="30000" dirty="0"/>
              <a:t>st</a:t>
            </a:r>
          </a:p>
          <a:p>
            <a:pPr marL="0" indent="0">
              <a:buNone/>
            </a:pPr>
            <a:endParaRPr lang="en-US" sz="4000" dirty="0">
              <a:solidFill>
                <a:srgbClr val="FFFF00"/>
              </a:solidFill>
            </a:endParaRPr>
          </a:p>
          <a:p>
            <a:r>
              <a:rPr lang="en-US" sz="4000" b="1" dirty="0"/>
              <a:t>Parents </a:t>
            </a:r>
            <a:r>
              <a:rPr lang="en-US" sz="4000" b="1" dirty="0">
                <a:solidFill>
                  <a:srgbClr val="FFFF00"/>
                </a:solidFill>
              </a:rPr>
              <a:t>MUST</a:t>
            </a:r>
            <a:r>
              <a:rPr lang="en-US" sz="4000" b="1" dirty="0"/>
              <a:t> choose VIRTUAL or IN-SCHOOL learning by July 18</a:t>
            </a:r>
            <a:r>
              <a:rPr lang="en-US" sz="4000" b="1" baseline="30000" dirty="0"/>
              <a:t>th</a:t>
            </a:r>
            <a:r>
              <a:rPr lang="en-US" sz="4000" b="1" dirty="0"/>
              <a:t> </a:t>
            </a:r>
          </a:p>
          <a:p>
            <a:pPr marL="0" indent="0">
              <a:buNone/>
            </a:pPr>
            <a:endParaRPr lang="en-US" sz="4000" b="1" dirty="0"/>
          </a:p>
          <a:p>
            <a:r>
              <a:rPr lang="en-US" sz="4000" b="1" dirty="0"/>
              <a:t>Once learning selection is made, the selection  </a:t>
            </a:r>
            <a:r>
              <a:rPr lang="en-US" sz="4000" b="1" dirty="0">
                <a:solidFill>
                  <a:srgbClr val="FFFF00"/>
                </a:solidFill>
              </a:rPr>
              <a:t>CANNOT</a:t>
            </a:r>
            <a:r>
              <a:rPr lang="en-US" sz="4000" b="1" dirty="0"/>
              <a:t> be changed until  2</a:t>
            </a:r>
            <a:r>
              <a:rPr lang="en-US" sz="4000" b="1" baseline="30000" dirty="0"/>
              <a:t>nd</a:t>
            </a:r>
            <a:r>
              <a:rPr lang="en-US" sz="4000" b="1" dirty="0"/>
              <a:t> semester</a:t>
            </a:r>
            <a:endParaRPr lang="en-US" sz="4000" dirty="0"/>
          </a:p>
          <a:p>
            <a:endParaRPr lang="en-US" sz="1800" dirty="0"/>
          </a:p>
          <a:p>
            <a:endParaRPr lang="en-US" sz="1800" dirty="0"/>
          </a:p>
          <a:p>
            <a:endParaRPr lang="en-US" sz="1800" dirty="0"/>
          </a:p>
          <a:p>
            <a:endParaRPr lang="en-US" sz="1800" dirty="0"/>
          </a:p>
        </p:txBody>
      </p:sp>
      <p:sp>
        <p:nvSpPr>
          <p:cNvPr id="5" name="TextBox 4">
            <a:extLst>
              <a:ext uri="{FF2B5EF4-FFF2-40B4-BE49-F238E27FC236}">
                <a16:creationId xmlns:a16="http://schemas.microsoft.com/office/drawing/2014/main" id="{EFD37BCB-D0B3-B445-9380-7F8FD0A29978}"/>
              </a:ext>
            </a:extLst>
          </p:cNvPr>
          <p:cNvSpPr txBox="1"/>
          <p:nvPr/>
        </p:nvSpPr>
        <p:spPr>
          <a:xfrm>
            <a:off x="397140" y="5838270"/>
            <a:ext cx="5212080" cy="646331"/>
          </a:xfrm>
          <a:prstGeom prst="rect">
            <a:avLst/>
          </a:prstGeom>
          <a:noFill/>
        </p:spPr>
        <p:txBody>
          <a:bodyPr wrap="square" rtlCol="0">
            <a:spAutoFit/>
          </a:bodyPr>
          <a:lstStyle/>
          <a:p>
            <a:r>
              <a:rPr lang="en-US" i="1" dirty="0">
                <a:solidFill>
                  <a:srgbClr val="00B0F0"/>
                </a:solidFill>
              </a:rPr>
              <a:t>WE ARE HERE TO SERVE YOU AND YOUR CHILD IN WHATEVER CAPACITY YOU CHOOSE!</a:t>
            </a:r>
          </a:p>
        </p:txBody>
      </p:sp>
    </p:spTree>
    <p:extLst>
      <p:ext uri="{BB962C8B-B14F-4D97-AF65-F5344CB8AC3E}">
        <p14:creationId xmlns:p14="http://schemas.microsoft.com/office/powerpoint/2010/main" val="256852171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itting at a desk with a computer&#10;&#10;Description automatically generated">
            <a:extLst>
              <a:ext uri="{FF2B5EF4-FFF2-40B4-BE49-F238E27FC236}">
                <a16:creationId xmlns:a16="http://schemas.microsoft.com/office/drawing/2014/main" id="{B2AF4916-1C3F-334A-966E-78EE858CCB7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913" r="1" b="94"/>
          <a:stretch/>
        </p:blipFill>
        <p:spPr>
          <a:xfrm>
            <a:off x="1" y="-1"/>
            <a:ext cx="12192000" cy="6857999"/>
          </a:xfrm>
          <a:prstGeom prst="rect">
            <a:avLst/>
          </a:prstGeom>
        </p:spPr>
      </p:pic>
      <p:sp>
        <p:nvSpPr>
          <p:cNvPr id="23" name="Rectangle 2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606971" y="478240"/>
            <a:ext cx="4192015" cy="977430"/>
          </a:xfrm>
        </p:spPr>
        <p:txBody>
          <a:bodyPr>
            <a:noAutofit/>
          </a:bodyPr>
          <a:lstStyle/>
          <a:p>
            <a:r>
              <a:rPr lang="en-US" sz="4800" b="1" dirty="0">
                <a:solidFill>
                  <a:srgbClr val="00B0F0"/>
                </a:solidFill>
              </a:rPr>
              <a:t>VIRTUAL LEARNING</a:t>
            </a:r>
          </a:p>
        </p:txBody>
      </p:sp>
      <p:sp>
        <p:nvSpPr>
          <p:cNvPr id="25" name="Rectangle 2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2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Rectangle 4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182879" y="2433711"/>
            <a:ext cx="5550822" cy="4424287"/>
          </a:xfrm>
        </p:spPr>
        <p:txBody>
          <a:bodyPr anchor="ctr">
            <a:normAutofit fontScale="55000" lnSpcReduction="20000"/>
          </a:bodyPr>
          <a:lstStyle/>
          <a:p>
            <a:endParaRPr lang="en-US" sz="1800" b="1" dirty="0">
              <a:solidFill>
                <a:schemeClr val="bg1"/>
              </a:solidFill>
            </a:endParaRPr>
          </a:p>
          <a:p>
            <a:endParaRPr lang="en-US" sz="1800" b="1" dirty="0">
              <a:solidFill>
                <a:schemeClr val="bg1"/>
              </a:solidFill>
            </a:endParaRPr>
          </a:p>
          <a:p>
            <a:r>
              <a:rPr lang="en-US" sz="4400" b="1" dirty="0">
                <a:solidFill>
                  <a:schemeClr val="bg1"/>
                </a:solidFill>
              </a:rPr>
              <a:t>Attendance will be taken daily for each session of learning </a:t>
            </a:r>
          </a:p>
          <a:p>
            <a:r>
              <a:rPr lang="en-US" sz="4400" b="1" dirty="0">
                <a:solidFill>
                  <a:schemeClr val="bg1"/>
                </a:solidFill>
              </a:rPr>
              <a:t>A daily Classroom Participation grade will be taken daily</a:t>
            </a:r>
          </a:p>
          <a:p>
            <a:r>
              <a:rPr lang="en-US" sz="4400" b="1" dirty="0">
                <a:solidFill>
                  <a:schemeClr val="bg1"/>
                </a:solidFill>
              </a:rPr>
              <a:t>Students must engage in 6.5 hours of learning each day</a:t>
            </a:r>
            <a:endParaRPr lang="en-US" sz="4400" dirty="0">
              <a:solidFill>
                <a:schemeClr val="bg1"/>
              </a:solidFill>
            </a:endParaRPr>
          </a:p>
          <a:p>
            <a:r>
              <a:rPr lang="en-US" sz="4400" b="1" dirty="0">
                <a:solidFill>
                  <a:schemeClr val="bg1"/>
                </a:solidFill>
              </a:rPr>
              <a:t>Students will receive Reading, Grammar, Phonics (Grades KK-2 only), </a:t>
            </a:r>
            <a:r>
              <a:rPr lang="en-US" sz="4400" b="1" dirty="0" err="1">
                <a:solidFill>
                  <a:schemeClr val="bg1"/>
                </a:solidFill>
              </a:rPr>
              <a:t>Math,and</a:t>
            </a:r>
            <a:r>
              <a:rPr lang="en-US" sz="4400" b="1" dirty="0">
                <a:solidFill>
                  <a:schemeClr val="bg1"/>
                </a:solidFill>
              </a:rPr>
              <a:t> Science/Social Studies (Grades KK-2 will be integrated with Reading) daily</a:t>
            </a:r>
          </a:p>
          <a:p>
            <a:r>
              <a:rPr lang="en-US" sz="4400" b="1" dirty="0">
                <a:solidFill>
                  <a:schemeClr val="bg1"/>
                </a:solidFill>
              </a:rPr>
              <a:t>Music, Art, P.E., Library, and Russian  will be provided once a week per Support course</a:t>
            </a:r>
            <a:endParaRPr lang="en-US" sz="1800" dirty="0">
              <a:solidFill>
                <a:schemeClr val="bg1"/>
              </a:solidFill>
            </a:endParaRPr>
          </a:p>
        </p:txBody>
      </p:sp>
      <p:sp>
        <p:nvSpPr>
          <p:cNvPr id="7" name="TextBox 6">
            <a:extLst>
              <a:ext uri="{FF2B5EF4-FFF2-40B4-BE49-F238E27FC236}">
                <a16:creationId xmlns:a16="http://schemas.microsoft.com/office/drawing/2014/main" id="{1E38175A-958C-0048-A28D-FEA167CED07D}"/>
              </a:ext>
            </a:extLst>
          </p:cNvPr>
          <p:cNvSpPr txBox="1"/>
          <p:nvPr/>
        </p:nvSpPr>
        <p:spPr>
          <a:xfrm>
            <a:off x="9872134" y="6657943"/>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groundreport.com/7-reasons-online-cours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2275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4" name="Rectangle 10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1" y="0"/>
            <a:ext cx="5880295" cy="1197864"/>
          </a:xfrm>
        </p:spPr>
        <p:txBody>
          <a:bodyPr>
            <a:noAutofit/>
          </a:bodyPr>
          <a:lstStyle/>
          <a:p>
            <a:r>
              <a:rPr lang="en-US" sz="4800" b="1">
                <a:solidFill>
                  <a:srgbClr val="00B0F0"/>
                </a:solidFill>
              </a:rPr>
              <a:t>IN-SCHOOL LEARNING</a:t>
            </a:r>
            <a:endParaRPr lang="en-US" sz="4800" b="1" dirty="0">
              <a:solidFill>
                <a:srgbClr val="00B0F0"/>
              </a:solidFill>
            </a:endParaRPr>
          </a:p>
        </p:txBody>
      </p:sp>
      <p:cxnSp>
        <p:nvCxnSpPr>
          <p:cNvPr id="103" name="Straight Connector 102">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1" y="1463040"/>
            <a:ext cx="6693842" cy="5394960"/>
          </a:xfrm>
        </p:spPr>
        <p:txBody>
          <a:bodyPr anchor="t">
            <a:normAutofit fontScale="70000" lnSpcReduction="20000"/>
          </a:bodyPr>
          <a:lstStyle/>
          <a:p>
            <a:pPr marL="0" indent="0">
              <a:buNone/>
            </a:pPr>
            <a:endParaRPr lang="en-US" sz="1500" b="1"/>
          </a:p>
          <a:p>
            <a:r>
              <a:rPr lang="en-US" sz="3100" b="1"/>
              <a:t>Students must wear a mask</a:t>
            </a:r>
          </a:p>
          <a:p>
            <a:r>
              <a:rPr lang="en-US" sz="3100" b="1"/>
              <a:t>Students temperature checked upon arrival</a:t>
            </a:r>
          </a:p>
          <a:p>
            <a:pPr marL="0" indent="0">
              <a:buNone/>
            </a:pPr>
            <a:r>
              <a:rPr lang="en-US" sz="3100" b="1" i="1">
                <a:solidFill>
                  <a:srgbClr val="FFFF00"/>
                </a:solidFill>
              </a:rPr>
              <a:t>IF A STUDENT TEMPERATURE READS 100.4 DEGREES OR MORE, THEY WILL HAVE TO STAY IN THE CAR AND RETURN HOME.  STUDENTS WILL NOT BE ALLOWED TO RETURN UNTIL WE HAVE WRITTEN DOCUMENTATION FROM A HEALTH PROVIDER</a:t>
            </a:r>
          </a:p>
          <a:p>
            <a:r>
              <a:rPr lang="en-US" sz="3100" b="1"/>
              <a:t>Students will bring limited items to school</a:t>
            </a:r>
          </a:p>
          <a:p>
            <a:r>
              <a:rPr lang="en-US" sz="3100" b="1"/>
              <a:t>Students will have a plastic supply box to hold all individual supplies that will remain in desk</a:t>
            </a:r>
          </a:p>
          <a:p>
            <a:r>
              <a:rPr lang="en-US" sz="3100" b="1"/>
              <a:t>Teachers will create individual manipulative bags for students </a:t>
            </a:r>
          </a:p>
          <a:p>
            <a:r>
              <a:rPr lang="en-US" sz="3100" b="1"/>
              <a:t>Recess will be in the form of Go Noodle/Free Time at desk in classroom (3) times a week and an outside recess schedule for each grade level to go outside twice a week</a:t>
            </a:r>
          </a:p>
          <a:p>
            <a:pPr marL="0" indent="0">
              <a:buNone/>
            </a:pPr>
            <a:endParaRPr lang="en-US" b="1"/>
          </a:p>
          <a:p>
            <a:endParaRPr lang="en-US" sz="1500"/>
          </a:p>
          <a:p>
            <a:endParaRPr lang="en-US" sz="1500" dirty="0"/>
          </a:p>
        </p:txBody>
      </p:sp>
      <p:pic>
        <p:nvPicPr>
          <p:cNvPr id="5" name="Picture 4" descr="A picture containing person, indoor, child, sitting&#10;&#10;Description automatically generated">
            <a:extLst>
              <a:ext uri="{FF2B5EF4-FFF2-40B4-BE49-F238E27FC236}">
                <a16:creationId xmlns:a16="http://schemas.microsoft.com/office/drawing/2014/main" id="{C9578877-0EE7-294D-AF54-F366689936E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508" r="38007" b="-1"/>
          <a:stretch/>
        </p:blipFill>
        <p:spPr>
          <a:xfrm>
            <a:off x="6696891" y="10"/>
            <a:ext cx="5495109" cy="6857990"/>
          </a:xfrm>
          <a:prstGeom prst="rect">
            <a:avLst/>
          </a:prstGeom>
        </p:spPr>
      </p:pic>
    </p:spTree>
    <p:extLst>
      <p:ext uri="{BB962C8B-B14F-4D97-AF65-F5344CB8AC3E}">
        <p14:creationId xmlns:p14="http://schemas.microsoft.com/office/powerpoint/2010/main" val="31747155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4" name="Rectangle 10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1" y="91440"/>
            <a:ext cx="5880295" cy="1654046"/>
          </a:xfrm>
        </p:spPr>
        <p:txBody>
          <a:bodyPr>
            <a:noAutofit/>
          </a:bodyPr>
          <a:lstStyle/>
          <a:p>
            <a:r>
              <a:rPr lang="en-US" sz="3600" b="1" dirty="0">
                <a:solidFill>
                  <a:srgbClr val="00B0F0"/>
                </a:solidFill>
              </a:rPr>
              <a:t>VIRTUAL/IN-SCHOOL LESSON FORMAT FOR ANY READING, MATH, SCIENCE, OR SOCIAL STUDIES LESSONS</a:t>
            </a:r>
          </a:p>
        </p:txBody>
      </p:sp>
      <p:cxnSp>
        <p:nvCxnSpPr>
          <p:cNvPr id="103" name="Straight Connector 102">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1" y="1851660"/>
            <a:ext cx="6693842" cy="5006340"/>
          </a:xfrm>
        </p:spPr>
        <p:txBody>
          <a:bodyPr anchor="t">
            <a:normAutofit fontScale="85000" lnSpcReduction="10000"/>
          </a:bodyPr>
          <a:lstStyle/>
          <a:p>
            <a:pPr marL="0" indent="0">
              <a:buNone/>
            </a:pPr>
            <a:endParaRPr lang="en-US" sz="1800" b="1" dirty="0"/>
          </a:p>
          <a:p>
            <a:pPr marL="0" indent="0">
              <a:buNone/>
            </a:pPr>
            <a:r>
              <a:rPr lang="en-US" sz="2400" b="1" dirty="0">
                <a:solidFill>
                  <a:srgbClr val="00B0F0"/>
                </a:solidFill>
              </a:rPr>
              <a:t>5 MINS.   </a:t>
            </a:r>
            <a:r>
              <a:rPr lang="en-US" sz="2400" b="1" dirty="0"/>
              <a:t>INTRODUCTING OBJECTIVE:     TODAY I WILL BE 	ABLE TO……..  I KNOW I HAVE LEARNED IT WHEN…….</a:t>
            </a:r>
          </a:p>
          <a:p>
            <a:pPr marL="0" indent="0">
              <a:buNone/>
            </a:pPr>
            <a:r>
              <a:rPr lang="en-US" sz="2400" b="1" dirty="0">
                <a:solidFill>
                  <a:srgbClr val="00B0F0"/>
                </a:solidFill>
              </a:rPr>
              <a:t>5 MINS.   </a:t>
            </a:r>
            <a:r>
              <a:rPr lang="en-US" sz="2400" b="1" dirty="0"/>
              <a:t>INTRODUCING CONCEPTS, CONNECTING PRIOR      	KNOWLEDGE, VOCABULARY</a:t>
            </a:r>
          </a:p>
          <a:p>
            <a:pPr marL="0" indent="0">
              <a:buNone/>
            </a:pPr>
            <a:r>
              <a:rPr lang="en-US" sz="2400" b="1" dirty="0">
                <a:solidFill>
                  <a:srgbClr val="00B0F0"/>
                </a:solidFill>
              </a:rPr>
              <a:t>10 MINS.   </a:t>
            </a:r>
            <a:r>
              <a:rPr lang="en-US" sz="2400" b="1" dirty="0"/>
              <a:t>TEACHER MODELING AND DEMONSTRATING 	 	STRATEGIES</a:t>
            </a:r>
          </a:p>
          <a:p>
            <a:pPr marL="0" indent="0">
              <a:buNone/>
            </a:pPr>
            <a:r>
              <a:rPr lang="en-US" sz="2400" b="1" dirty="0">
                <a:solidFill>
                  <a:srgbClr val="00B0F0"/>
                </a:solidFill>
              </a:rPr>
              <a:t>5 MINS.     </a:t>
            </a:r>
            <a:r>
              <a:rPr lang="en-US" sz="2400" b="1" dirty="0"/>
              <a:t>TEACHER ENGAGING STUDENTS IN 	DEMONSTRATING STRATEGIES </a:t>
            </a:r>
          </a:p>
          <a:p>
            <a:pPr marL="0" indent="0">
              <a:buNone/>
            </a:pPr>
            <a:r>
              <a:rPr lang="en-US" sz="2400" b="1" dirty="0">
                <a:solidFill>
                  <a:srgbClr val="00B0F0"/>
                </a:solidFill>
              </a:rPr>
              <a:t>10 MINS.    </a:t>
            </a:r>
            <a:r>
              <a:rPr lang="en-US" sz="2400" b="1" dirty="0"/>
              <a:t>TEACHER PROVIDING STUDENTS A TASK TO WORK 	TOGETHER USING STRATGIES AND PROVIDING 	EVIDENCE</a:t>
            </a:r>
          </a:p>
          <a:p>
            <a:pPr marL="0" indent="0">
              <a:buNone/>
            </a:pPr>
            <a:r>
              <a:rPr lang="en-US" sz="2400" b="1" dirty="0">
                <a:solidFill>
                  <a:srgbClr val="00B0F0"/>
                </a:solidFill>
              </a:rPr>
              <a:t>5 MINS.    </a:t>
            </a:r>
            <a:r>
              <a:rPr lang="en-US" sz="2400" b="1" dirty="0"/>
              <a:t>TEACHER REVIEWING TASKS AND PROVIDING 	FEEDBACK</a:t>
            </a:r>
          </a:p>
          <a:p>
            <a:pPr marL="0" indent="0">
              <a:buNone/>
            </a:pPr>
            <a:r>
              <a:rPr lang="en-US" sz="2400" b="1" dirty="0">
                <a:solidFill>
                  <a:srgbClr val="00B0F0"/>
                </a:solidFill>
              </a:rPr>
              <a:t>15 MINS.   </a:t>
            </a:r>
            <a:r>
              <a:rPr lang="en-US" sz="2400" b="1" dirty="0"/>
              <a:t>STUDENTS COMPLETING INDEPENDENT TASK</a:t>
            </a:r>
          </a:p>
          <a:p>
            <a:pPr marL="0" indent="0">
              <a:buNone/>
            </a:pPr>
            <a:r>
              <a:rPr lang="en-US" sz="2400" b="1" dirty="0">
                <a:solidFill>
                  <a:srgbClr val="00B0F0"/>
                </a:solidFill>
              </a:rPr>
              <a:t>5 MINS.     </a:t>
            </a:r>
            <a:r>
              <a:rPr lang="en-US" sz="2400" b="1" dirty="0"/>
              <a:t>CLOSURE AND TICKET OUT THE DOOR</a:t>
            </a:r>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endParaRPr lang="en-US" sz="1500" dirty="0"/>
          </a:p>
          <a:p>
            <a:endParaRPr lang="en-US" sz="1500" dirty="0"/>
          </a:p>
        </p:txBody>
      </p:sp>
      <p:pic>
        <p:nvPicPr>
          <p:cNvPr id="5" name="Picture 4" descr="A picture containing person, indoor, child, sitting&#10;&#10;Description automatically generated">
            <a:extLst>
              <a:ext uri="{FF2B5EF4-FFF2-40B4-BE49-F238E27FC236}">
                <a16:creationId xmlns:a16="http://schemas.microsoft.com/office/drawing/2014/main" id="{C9578877-0EE7-294D-AF54-F366689936E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508" r="38007" b="-1"/>
          <a:stretch/>
        </p:blipFill>
        <p:spPr>
          <a:xfrm>
            <a:off x="6696891" y="10"/>
            <a:ext cx="5495109" cy="6857990"/>
          </a:xfrm>
          <a:prstGeom prst="rect">
            <a:avLst/>
          </a:prstGeom>
        </p:spPr>
      </p:pic>
    </p:spTree>
    <p:extLst>
      <p:ext uri="{BB962C8B-B14F-4D97-AF65-F5344CB8AC3E}">
        <p14:creationId xmlns:p14="http://schemas.microsoft.com/office/powerpoint/2010/main" val="399984166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A picture containing indoor, kitchen, building, floor&#10;&#10;Description automatically genera">
            <a:extLst>
              <a:ext uri="{FF2B5EF4-FFF2-40B4-BE49-F238E27FC236}">
                <a16:creationId xmlns:a16="http://schemas.microsoft.com/office/drawing/2014/main" id="{D8EF5F68-6361-2647-BCC9-1F19C1CDB80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901" r="18872"/>
          <a:stretch/>
        </p:blipFill>
        <p:spPr>
          <a:xfrm>
            <a:off x="4490148" y="-478"/>
            <a:ext cx="8074479" cy="6857990"/>
          </a:xfrm>
          <a:prstGeom prst="rect">
            <a:avLst/>
          </a:prstGeom>
        </p:spPr>
      </p:pic>
      <p:sp>
        <p:nvSpPr>
          <p:cNvPr id="134" name="Freeform: Shape 13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6" name="Freeform: Shape 13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382641" y="246185"/>
            <a:ext cx="5905617" cy="1325563"/>
          </a:xfrm>
        </p:spPr>
        <p:txBody>
          <a:bodyPr>
            <a:noAutofit/>
          </a:bodyPr>
          <a:lstStyle/>
          <a:p>
            <a:r>
              <a:rPr lang="en-US" sz="4800" b="1" dirty="0">
                <a:solidFill>
                  <a:srgbClr val="00B0F0"/>
                </a:solidFill>
              </a:rPr>
              <a:t>IN-SCHOOL LEARNING </a:t>
            </a:r>
            <a:r>
              <a:rPr lang="en-US" sz="4800" b="1" dirty="0">
                <a:solidFill>
                  <a:srgbClr val="FFFF00"/>
                </a:solidFill>
              </a:rPr>
              <a:t>OPERATIONAL</a:t>
            </a:r>
          </a:p>
        </p:txBody>
      </p:sp>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196948" y="1690688"/>
            <a:ext cx="5899052" cy="5167302"/>
          </a:xfrm>
        </p:spPr>
        <p:txBody>
          <a:bodyPr>
            <a:normAutofit fontScale="92500" lnSpcReduction="20000"/>
          </a:bodyPr>
          <a:lstStyle/>
          <a:p>
            <a:r>
              <a:rPr lang="en-US" sz="2400" b="1" dirty="0"/>
              <a:t>Support/Departmentalized teachers will transition to students with the exception of P.E.</a:t>
            </a:r>
          </a:p>
          <a:p>
            <a:r>
              <a:rPr lang="en-US" sz="2400" b="1" dirty="0"/>
              <a:t>Arrival/Dismissal Procedures created to  reinforce social distancing</a:t>
            </a:r>
          </a:p>
          <a:p>
            <a:r>
              <a:rPr lang="en-US" sz="2400" b="1" dirty="0"/>
              <a:t>Outside and hallway signage to guide students to stay 6 feet a part </a:t>
            </a:r>
          </a:p>
          <a:p>
            <a:r>
              <a:rPr lang="en-US" sz="2400" b="1" dirty="0"/>
              <a:t>Breakfast/Lunch provided in the classrooms</a:t>
            </a:r>
            <a:endParaRPr lang="en-US" sz="2400" dirty="0"/>
          </a:p>
          <a:p>
            <a:r>
              <a:rPr lang="en-US" sz="2400" b="1" dirty="0"/>
              <a:t>Desks as far a part as possible depending on number of students in classroom</a:t>
            </a:r>
          </a:p>
          <a:p>
            <a:r>
              <a:rPr lang="en-US" sz="2400" b="1" dirty="0"/>
              <a:t> Isolation Room located in Computer Lab in case we have sick students</a:t>
            </a:r>
          </a:p>
          <a:p>
            <a:r>
              <a:rPr lang="en-US" sz="2400" b="1" dirty="0"/>
              <a:t>Restroom/handwashing schedules built into the school day – at least 4-5 times a day</a:t>
            </a:r>
          </a:p>
          <a:p>
            <a:r>
              <a:rPr lang="en-US" sz="2400" dirty="0"/>
              <a:t>Custodial cleaning schedule where handrails, door handles, sinks, water fountains, and restrooms are cleaned hourly</a:t>
            </a:r>
          </a:p>
          <a:p>
            <a:endParaRPr lang="en-US" sz="2400" dirty="0"/>
          </a:p>
          <a:p>
            <a:pPr marL="0" indent="0">
              <a:buNone/>
            </a:pPr>
            <a:endParaRPr lang="en-US" sz="1400" dirty="0"/>
          </a:p>
        </p:txBody>
      </p:sp>
    </p:spTree>
    <p:extLst>
      <p:ext uri="{BB962C8B-B14F-4D97-AF65-F5344CB8AC3E}">
        <p14:creationId xmlns:p14="http://schemas.microsoft.com/office/powerpoint/2010/main" val="147046130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D6BAFC-BDCB-1547-ACE2-5210A5DAD8CF}"/>
              </a:ext>
            </a:extLst>
          </p:cNvPr>
          <p:cNvSpPr>
            <a:spLocks noGrp="1"/>
          </p:cNvSpPr>
          <p:nvPr>
            <p:ph type="title"/>
          </p:nvPr>
        </p:nvSpPr>
        <p:spPr>
          <a:xfrm>
            <a:off x="194310" y="365125"/>
            <a:ext cx="11841480" cy="1325563"/>
          </a:xfrm>
        </p:spPr>
        <p:txBody>
          <a:bodyPr>
            <a:noAutofit/>
          </a:bodyPr>
          <a:lstStyle/>
          <a:p>
            <a:pPr algn="ctr"/>
            <a:r>
              <a:rPr lang="en-US" sz="4800" b="1" i="1" dirty="0">
                <a:solidFill>
                  <a:srgbClr val="00B0F0"/>
                </a:solidFill>
              </a:rPr>
              <a:t>HOW WILL MY CHILD’S CLASSROOM LOOK WITH SOCIAL DISTANCING?  </a:t>
            </a:r>
          </a:p>
        </p:txBody>
      </p:sp>
      <p:sp>
        <p:nvSpPr>
          <p:cNvPr id="20" name="Text Placeholder 19">
            <a:extLst>
              <a:ext uri="{FF2B5EF4-FFF2-40B4-BE49-F238E27FC236}">
                <a16:creationId xmlns:a16="http://schemas.microsoft.com/office/drawing/2014/main" id="{A53EDB77-7202-AA4A-A1EB-A4CE4FD11031}"/>
              </a:ext>
            </a:extLst>
          </p:cNvPr>
          <p:cNvSpPr>
            <a:spLocks noGrp="1"/>
          </p:cNvSpPr>
          <p:nvPr>
            <p:ph type="body" idx="1"/>
          </p:nvPr>
        </p:nvSpPr>
        <p:spPr/>
        <p:txBody>
          <a:bodyPr>
            <a:normAutofit/>
          </a:bodyPr>
          <a:lstStyle/>
          <a:p>
            <a:pPr algn="ctr"/>
            <a:r>
              <a:rPr lang="en-US" sz="4800" dirty="0"/>
              <a:t>K-2 Classroom</a:t>
            </a:r>
          </a:p>
        </p:txBody>
      </p:sp>
      <p:pic>
        <p:nvPicPr>
          <p:cNvPr id="31" name="Content Placeholder 30" descr="A picture containing indoor, ceiling, table, kitchen&#10;&#10;Description automatically generated">
            <a:extLst>
              <a:ext uri="{FF2B5EF4-FFF2-40B4-BE49-F238E27FC236}">
                <a16:creationId xmlns:a16="http://schemas.microsoft.com/office/drawing/2014/main" id="{87E3CFD6-B231-4645-81CD-1DD2C9F19A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2289" y="2505075"/>
            <a:ext cx="4912784" cy="3684588"/>
          </a:xfrm>
        </p:spPr>
      </p:pic>
      <p:sp>
        <p:nvSpPr>
          <p:cNvPr id="22" name="Text Placeholder 21">
            <a:extLst>
              <a:ext uri="{FF2B5EF4-FFF2-40B4-BE49-F238E27FC236}">
                <a16:creationId xmlns:a16="http://schemas.microsoft.com/office/drawing/2014/main" id="{22D5856A-6081-8042-B162-46C8A1B3F309}"/>
              </a:ext>
            </a:extLst>
          </p:cNvPr>
          <p:cNvSpPr>
            <a:spLocks noGrp="1"/>
          </p:cNvSpPr>
          <p:nvPr>
            <p:ph type="body" sz="quarter" idx="3"/>
          </p:nvPr>
        </p:nvSpPr>
        <p:spPr/>
        <p:txBody>
          <a:bodyPr>
            <a:normAutofit/>
          </a:bodyPr>
          <a:lstStyle/>
          <a:p>
            <a:pPr algn="ctr"/>
            <a:r>
              <a:rPr lang="en-US" sz="4800" dirty="0"/>
              <a:t>3-5 Classroom</a:t>
            </a:r>
          </a:p>
        </p:txBody>
      </p:sp>
      <p:pic>
        <p:nvPicPr>
          <p:cNvPr id="27" name="Content Placeholder 26" descr="A kitchen with a table in a room&#10;&#10;Description automatically generate">
            <a:extLst>
              <a:ext uri="{FF2B5EF4-FFF2-40B4-BE49-F238E27FC236}">
                <a16:creationId xmlns:a16="http://schemas.microsoft.com/office/drawing/2014/main" id="{76009722-10A6-9F45-B28F-3E9D8E7E07E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rot="10800000">
            <a:off x="6307402" y="2505075"/>
            <a:ext cx="4912784" cy="3684588"/>
          </a:xfrm>
        </p:spPr>
      </p:pic>
      <p:pic>
        <p:nvPicPr>
          <p:cNvPr id="18" name="Content Placeholder 13" descr="A close up of a logo&#10;&#10;Description automatically generated">
            <a:extLst>
              <a:ext uri="{FF2B5EF4-FFF2-40B4-BE49-F238E27FC236}">
                <a16:creationId xmlns:a16="http://schemas.microsoft.com/office/drawing/2014/main" id="{DF442212-AB20-3844-8002-7C83FBC63BD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78340" y="864345"/>
            <a:ext cx="1894156" cy="780831"/>
          </a:xfrm>
          <a:prstGeom prst="rect">
            <a:avLst/>
          </a:prstGeom>
        </p:spPr>
      </p:pic>
    </p:spTree>
    <p:extLst>
      <p:ext uri="{BB962C8B-B14F-4D97-AF65-F5344CB8AC3E}">
        <p14:creationId xmlns:p14="http://schemas.microsoft.com/office/powerpoint/2010/main" val="14891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6289158" y="803325"/>
            <a:ext cx="5259707" cy="1325563"/>
          </a:xfrm>
        </p:spPr>
        <p:txBody>
          <a:bodyPr>
            <a:normAutofit/>
          </a:bodyPr>
          <a:lstStyle/>
          <a:p>
            <a:r>
              <a:rPr lang="en-US" b="1" dirty="0">
                <a:solidFill>
                  <a:srgbClr val="00B0F0"/>
                </a:solidFill>
              </a:rPr>
              <a:t>IN-SCHOOL LEARNING POSSIBLE SCHEDULES</a:t>
            </a:r>
          </a:p>
        </p:txBody>
      </p:sp>
      <p:sp>
        <p:nvSpPr>
          <p:cNvPr id="160" name="Freeform: Shape 7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2002DA21-6F79-7042-A1B5-95F49512289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44" r="2"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5514534" y="2279018"/>
            <a:ext cx="6677465" cy="4578982"/>
          </a:xfrm>
        </p:spPr>
        <p:txBody>
          <a:bodyPr anchor="t">
            <a:normAutofit lnSpcReduction="10000"/>
          </a:bodyPr>
          <a:lstStyle/>
          <a:p>
            <a:pPr marL="0" indent="0" fontAlgn="base">
              <a:buNone/>
            </a:pPr>
            <a:r>
              <a:rPr lang="en-US" sz="4200" dirty="0"/>
              <a:t>   </a:t>
            </a:r>
            <a:r>
              <a:rPr lang="en-US" sz="4200" u="sng" dirty="0">
                <a:solidFill>
                  <a:srgbClr val="FFFF00"/>
                </a:solidFill>
              </a:rPr>
              <a:t>Kindergarten (3 Sections)</a:t>
            </a:r>
          </a:p>
          <a:p>
            <a:pPr marL="0" indent="0" fontAlgn="base">
              <a:buNone/>
            </a:pPr>
            <a:r>
              <a:rPr lang="en-US" sz="3800" dirty="0"/>
              <a:t>Regular school day instructional schedule</a:t>
            </a:r>
          </a:p>
          <a:p>
            <a:pPr marL="742950" indent="-742950" fontAlgn="base">
              <a:buAutoNum type="arabicParenBoth"/>
            </a:pPr>
            <a:r>
              <a:rPr lang="en-US" sz="3800" dirty="0"/>
              <a:t>Teacher has a Virtual classroom</a:t>
            </a:r>
          </a:p>
          <a:p>
            <a:pPr marL="742950" indent="-742950" fontAlgn="base">
              <a:buAutoNum type="arabicParenBoth"/>
            </a:pPr>
            <a:r>
              <a:rPr lang="en-US" sz="3800" dirty="0"/>
              <a:t>Teachers have In-person classroom</a:t>
            </a:r>
            <a:br>
              <a:rPr lang="en-US" sz="3800" dirty="0"/>
            </a:br>
            <a:endParaRPr lang="en-US" sz="3800" dirty="0"/>
          </a:p>
          <a:p>
            <a:endParaRPr lang="en-US" sz="900" dirty="0"/>
          </a:p>
          <a:p>
            <a:pPr marL="0" indent="0">
              <a:buNone/>
            </a:pPr>
            <a:endParaRPr lang="en-US" sz="900" dirty="0"/>
          </a:p>
        </p:txBody>
      </p:sp>
      <p:sp>
        <p:nvSpPr>
          <p:cNvPr id="10" name="TextBox 9">
            <a:extLst>
              <a:ext uri="{FF2B5EF4-FFF2-40B4-BE49-F238E27FC236}">
                <a16:creationId xmlns:a16="http://schemas.microsoft.com/office/drawing/2014/main" id="{27E12825-7BF3-D747-BF25-92E54A0C4674}"/>
              </a:ext>
            </a:extLst>
          </p:cNvPr>
          <p:cNvSpPr txBox="1"/>
          <p:nvPr/>
        </p:nvSpPr>
        <p:spPr>
          <a:xfrm>
            <a:off x="0" y="5594796"/>
            <a:ext cx="5514534" cy="923330"/>
          </a:xfrm>
          <a:prstGeom prst="rect">
            <a:avLst/>
          </a:prstGeom>
          <a:noFill/>
        </p:spPr>
        <p:txBody>
          <a:bodyPr wrap="square" rtlCol="0">
            <a:spAutoFit/>
          </a:bodyPr>
          <a:lstStyle/>
          <a:p>
            <a:r>
              <a:rPr lang="en-US" b="1" i="1" dirty="0">
                <a:solidFill>
                  <a:srgbClr val="FFFF00"/>
                </a:solidFill>
              </a:rPr>
              <a:t>Kindergarten Schedule will depend upon how many students are In-person/Virtual.  We may have (2) Virtual teachers and (1) In-person teacher.</a:t>
            </a:r>
            <a:endParaRPr lang="en-US" dirty="0"/>
          </a:p>
        </p:txBody>
      </p:sp>
    </p:spTree>
    <p:extLst>
      <p:ext uri="{BB962C8B-B14F-4D97-AF65-F5344CB8AC3E}">
        <p14:creationId xmlns:p14="http://schemas.microsoft.com/office/powerpoint/2010/main" val="359541487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9D90-FD0E-CB47-91A5-D0CDC5D0BDD9}"/>
              </a:ext>
            </a:extLst>
          </p:cNvPr>
          <p:cNvSpPr>
            <a:spLocks noGrp="1"/>
          </p:cNvSpPr>
          <p:nvPr>
            <p:ph type="title"/>
          </p:nvPr>
        </p:nvSpPr>
        <p:spPr>
          <a:xfrm>
            <a:off x="6289158" y="803325"/>
            <a:ext cx="5259707" cy="1325563"/>
          </a:xfrm>
        </p:spPr>
        <p:txBody>
          <a:bodyPr>
            <a:normAutofit/>
          </a:bodyPr>
          <a:lstStyle/>
          <a:p>
            <a:r>
              <a:rPr lang="en-US" b="1" dirty="0">
                <a:solidFill>
                  <a:srgbClr val="00B0F0"/>
                </a:solidFill>
              </a:rPr>
              <a:t>IN-SCHOOL LEARNING POSSIBLE SCHEDULES</a:t>
            </a:r>
          </a:p>
        </p:txBody>
      </p:sp>
      <p:sp>
        <p:nvSpPr>
          <p:cNvPr id="160" name="Freeform: Shape 76">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descr="A close up of a logo&#10;&#10;Description automatically generated">
            <a:extLst>
              <a:ext uri="{FF2B5EF4-FFF2-40B4-BE49-F238E27FC236}">
                <a16:creationId xmlns:a16="http://schemas.microsoft.com/office/drawing/2014/main" id="{2002DA21-6F79-7042-A1B5-95F49512289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44" r="2" b="2"/>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21954BA3-0482-1C48-828B-E5781E6ADD3C}"/>
              </a:ext>
            </a:extLst>
          </p:cNvPr>
          <p:cNvSpPr>
            <a:spLocks noGrp="1"/>
          </p:cNvSpPr>
          <p:nvPr>
            <p:ph idx="1"/>
          </p:nvPr>
        </p:nvSpPr>
        <p:spPr>
          <a:xfrm>
            <a:off x="5514534" y="1954530"/>
            <a:ext cx="6361235" cy="4903470"/>
          </a:xfrm>
        </p:spPr>
        <p:txBody>
          <a:bodyPr anchor="t">
            <a:normAutofit fontScale="55000" lnSpcReduction="20000"/>
          </a:bodyPr>
          <a:lstStyle/>
          <a:p>
            <a:pPr marL="0" indent="0" fontAlgn="base">
              <a:buNone/>
            </a:pPr>
            <a:r>
              <a:rPr lang="en-US" sz="4200" dirty="0"/>
              <a:t>   </a:t>
            </a:r>
            <a:r>
              <a:rPr lang="en-US" sz="4200" u="sng" dirty="0">
                <a:solidFill>
                  <a:srgbClr val="FFFF00"/>
                </a:solidFill>
              </a:rPr>
              <a:t>Kindergarten (3 Sections)</a:t>
            </a:r>
          </a:p>
          <a:p>
            <a:pPr marL="0" indent="0" fontAlgn="base">
              <a:buNone/>
            </a:pPr>
            <a:r>
              <a:rPr lang="en-US" sz="2200" dirty="0"/>
              <a:t>Bell Work                                            8:00-8:15</a:t>
            </a:r>
          </a:p>
          <a:p>
            <a:pPr marL="0" indent="0" fontAlgn="base">
              <a:buNone/>
            </a:pPr>
            <a:r>
              <a:rPr lang="en-US" sz="2200" dirty="0"/>
              <a:t>Morning Meeting.                             8:15-8:35</a:t>
            </a:r>
          </a:p>
          <a:p>
            <a:pPr marL="0" indent="0" fontAlgn="base">
              <a:buNone/>
            </a:pPr>
            <a:r>
              <a:rPr lang="en-US" sz="2200" dirty="0"/>
              <a:t>Restroom                                             8:35-8:40                                              </a:t>
            </a:r>
          </a:p>
          <a:p>
            <a:pPr marL="0" indent="0" fontAlgn="base">
              <a:buNone/>
            </a:pPr>
            <a:r>
              <a:rPr lang="en-US" sz="2200" dirty="0"/>
              <a:t>Phonics/Grammar                              8:40-9:20   </a:t>
            </a:r>
          </a:p>
          <a:p>
            <a:pPr marL="0" indent="0" fontAlgn="base">
              <a:buNone/>
            </a:pPr>
            <a:r>
              <a:rPr lang="en-US" sz="2200" dirty="0"/>
              <a:t>Support                                                9:25-10:15</a:t>
            </a:r>
          </a:p>
          <a:p>
            <a:pPr marL="0" indent="0" fontAlgn="base">
              <a:buNone/>
            </a:pPr>
            <a:r>
              <a:rPr lang="en-US" sz="2200" dirty="0"/>
              <a:t>Restroom                                              10:15-10:25</a:t>
            </a:r>
          </a:p>
          <a:p>
            <a:pPr marL="0" indent="0" fontAlgn="base">
              <a:buNone/>
            </a:pPr>
            <a:r>
              <a:rPr lang="en-US" sz="2200" dirty="0"/>
              <a:t>Reading                                                 10:25-11:25</a:t>
            </a:r>
          </a:p>
          <a:p>
            <a:pPr marL="0" indent="0" fontAlgn="base">
              <a:buNone/>
            </a:pPr>
            <a:r>
              <a:rPr lang="en-US" sz="2200" dirty="0"/>
              <a:t>Restroom                                               11:25-11:35</a:t>
            </a:r>
          </a:p>
          <a:p>
            <a:pPr marL="0" indent="0" fontAlgn="base">
              <a:buNone/>
            </a:pPr>
            <a:r>
              <a:rPr lang="en-US" sz="2200" dirty="0"/>
              <a:t>Lunch                                                      11:35-12:05</a:t>
            </a:r>
          </a:p>
          <a:p>
            <a:pPr marL="0" indent="0" fontAlgn="base">
              <a:buNone/>
            </a:pPr>
            <a:r>
              <a:rPr lang="en-US" sz="2200" dirty="0"/>
              <a:t>Restroom                                                12:05-12:15</a:t>
            </a:r>
          </a:p>
          <a:p>
            <a:pPr marL="0" indent="0" fontAlgn="base">
              <a:buNone/>
            </a:pPr>
            <a:r>
              <a:rPr lang="en-US" sz="2200" dirty="0"/>
              <a:t>Workstations                                          12:15-12:45</a:t>
            </a:r>
          </a:p>
          <a:p>
            <a:pPr marL="0" indent="0" fontAlgn="base">
              <a:buNone/>
            </a:pPr>
            <a:r>
              <a:rPr lang="en-US" sz="2200" dirty="0"/>
              <a:t>Math                                                        12:45-1:45</a:t>
            </a:r>
          </a:p>
          <a:p>
            <a:pPr marL="0" indent="0" fontAlgn="base">
              <a:buNone/>
            </a:pPr>
            <a:r>
              <a:rPr lang="en-US" sz="2200" dirty="0"/>
              <a:t>Recess                                                      1:45-2:05</a:t>
            </a:r>
          </a:p>
          <a:p>
            <a:pPr marL="0" indent="0" fontAlgn="base">
              <a:buNone/>
            </a:pPr>
            <a:r>
              <a:rPr lang="en-US" sz="2200" dirty="0"/>
              <a:t>Restroom                                                 2:05-2:10</a:t>
            </a:r>
          </a:p>
          <a:p>
            <a:pPr marL="0" indent="0" fontAlgn="base">
              <a:buNone/>
            </a:pPr>
            <a:r>
              <a:rPr lang="en-US" sz="2200" dirty="0"/>
              <a:t>Intervention                                            2:10-2:55</a:t>
            </a:r>
          </a:p>
          <a:p>
            <a:pPr marL="0" indent="0" fontAlgn="base">
              <a:buNone/>
            </a:pPr>
            <a:r>
              <a:rPr lang="en-US" sz="2200" dirty="0"/>
              <a:t>Dismissal                                                  2:55-3:15</a:t>
            </a:r>
          </a:p>
          <a:p>
            <a:pPr marL="0" indent="0" fontAlgn="base">
              <a:buNone/>
            </a:pPr>
            <a:r>
              <a:rPr lang="en-US" sz="2200" dirty="0"/>
              <a:t>                                                 </a:t>
            </a:r>
            <a:br>
              <a:rPr lang="en-US" sz="2200" dirty="0"/>
            </a:br>
            <a:endParaRPr lang="en-US" sz="2200" dirty="0"/>
          </a:p>
          <a:p>
            <a:endParaRPr lang="en-US" sz="2200" dirty="0"/>
          </a:p>
          <a:p>
            <a:pPr marL="0" indent="0">
              <a:buNone/>
            </a:pPr>
            <a:endParaRPr lang="en-US" sz="900" dirty="0"/>
          </a:p>
        </p:txBody>
      </p:sp>
    </p:spTree>
    <p:extLst>
      <p:ext uri="{BB962C8B-B14F-4D97-AF65-F5344CB8AC3E}">
        <p14:creationId xmlns:p14="http://schemas.microsoft.com/office/powerpoint/2010/main" val="262286417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Entry Plan for Peabody Elementary" id="{37F8B9CA-37C2-D44C-916B-E6548708179C}" vid="{3910FCEE-3349-9C4A-A244-2289A470CD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8A01932A7F094CBEF3148B354A32BD" ma:contentTypeVersion="17" ma:contentTypeDescription="Create a new document." ma:contentTypeScope="" ma:versionID="e24ac96aee9f532caf6808f0c0093deb">
  <xsd:schema xmlns:xsd="http://www.w3.org/2001/XMLSchema" xmlns:xs="http://www.w3.org/2001/XMLSchema" xmlns:p="http://schemas.microsoft.com/office/2006/metadata/properties" xmlns:ns1="http://schemas.microsoft.com/sharepoint/v3" xmlns:ns3="e47951db-ec5a-4133-8821-9e573dd8426a" xmlns:ns4="61d2b80f-bbce-4555-9ac5-a2a7d4f75ca0" targetNamespace="http://schemas.microsoft.com/office/2006/metadata/properties" ma:root="true" ma:fieldsID="8c7d198e8329e2c3d65457b5f2d0f07c" ns1:_="" ns3:_="" ns4:_="">
    <xsd:import namespace="http://schemas.microsoft.com/sharepoint/v3"/>
    <xsd:import namespace="e47951db-ec5a-4133-8821-9e573dd8426a"/>
    <xsd:import namespace="61d2b80f-bbce-4555-9ac5-a2a7d4f75ca0"/>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1:_ip_UnifiedCompliancePolicyProperties" minOccurs="0"/>
                <xsd:element ref="ns1:_ip_UnifiedCompliancePolicyUIAc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951db-ec5a-4133-8821-9e573dd8426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1d2b80f-bbce-4555-9ac5-a2a7d4f75ca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F55288-69B8-48D6-BD8B-8799A4080C8E}">
  <ds:schemaRefs>
    <ds:schemaRef ds:uri="e47951db-ec5a-4133-8821-9e573dd8426a"/>
    <ds:schemaRef ds:uri="http://purl.org/dc/dcmitype/"/>
    <ds:schemaRef ds:uri="http://schemas.openxmlformats.org/package/2006/metadata/core-properties"/>
    <ds:schemaRef ds:uri="http://schemas.microsoft.com/sharepoint/v3"/>
    <ds:schemaRef ds:uri="http://schemas.microsoft.com/office/2006/documentManagement/types"/>
    <ds:schemaRef ds:uri="http://schemas.microsoft.com/office/infopath/2007/PartnerControls"/>
    <ds:schemaRef ds:uri="http://www.w3.org/XML/1998/namespace"/>
    <ds:schemaRef ds:uri="61d2b80f-bbce-4555-9ac5-a2a7d4f75ca0"/>
    <ds:schemaRef ds:uri="http://purl.org/dc/elements/1.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F6E3C2C-1CB9-4314-9A8D-F4EFF0DB2A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7951db-ec5a-4133-8821-9e573dd8426a"/>
    <ds:schemaRef ds:uri="61d2b80f-bbce-4555-9ac5-a2a7d4f75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81169D-EE39-4B3B-AB64-1599B5DFF5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TotalTime>
  <Words>1388</Words>
  <Application>Microsoft Macintosh PowerPoint</Application>
  <PresentationFormat>Widescreen</PresentationFormat>
  <Paragraphs>195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Peabody Elementary Re-Entry Plan</vt:lpstr>
      <vt:lpstr>VIRTUAL LEARNING</vt:lpstr>
      <vt:lpstr>IN-SCHOOL LEARNING</vt:lpstr>
      <vt:lpstr>VIRTUAL/IN-SCHOOL LESSON FORMAT FOR ANY READING, MATH, SCIENCE, OR SOCIAL STUDIES LESSONS</vt:lpstr>
      <vt:lpstr>IN-SCHOOL LEARNING OPERATIONAL</vt:lpstr>
      <vt:lpstr>HOW WILL MY CHILD’S CLASSROOM LOOK WITH SOCIAL DISTANCING?  </vt:lpstr>
      <vt:lpstr>IN-SCHOOL LEARNING POSSIBLE SCHEDULES</vt:lpstr>
      <vt:lpstr>IN-SCHOOL LEARNING POSSIBLE SCHEDULES</vt:lpstr>
      <vt:lpstr>IN-SCHOOL LEARNING POSSIBLE SCHEDULES</vt:lpstr>
      <vt:lpstr>IN-SCHOOL LEARNING POSSIBLE SCHEDULES</vt:lpstr>
      <vt:lpstr>IN-SCHOOL LEARNING POSSIBLE SCHEDULES</vt:lpstr>
      <vt:lpstr>IN-SCHOOL LEARNING POSSIBLE SCHEDULES</vt:lpstr>
      <vt:lpstr>SCHOOL SUPPLIES REQUIRED BY ALL STUDENTS</vt:lpstr>
      <vt:lpstr>ARRIVAL/DISMISSAL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C NELSON</dc:creator>
  <cp:lastModifiedBy>MELANIE C NELSON</cp:lastModifiedBy>
  <cp:revision>10</cp:revision>
  <dcterms:created xsi:type="dcterms:W3CDTF">2020-07-14T21:43:49Z</dcterms:created>
  <dcterms:modified xsi:type="dcterms:W3CDTF">2020-07-16T18:17:37Z</dcterms:modified>
</cp:coreProperties>
</file>